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70" r:id="rId14"/>
    <p:sldId id="274" r:id="rId15"/>
    <p:sldId id="265" r:id="rId16"/>
    <p:sldId id="266" r:id="rId17"/>
    <p:sldId id="275" r:id="rId18"/>
    <p:sldId id="271" r:id="rId19"/>
    <p:sldId id="276" r:id="rId20"/>
    <p:sldId id="277" r:id="rId21"/>
    <p:sldId id="278" r:id="rId22"/>
    <p:sldId id="280" r:id="rId23"/>
    <p:sldId id="279" r:id="rId24"/>
    <p:sldId id="299" r:id="rId25"/>
    <p:sldId id="282" r:id="rId26"/>
    <p:sldId id="298" r:id="rId27"/>
    <p:sldId id="284" r:id="rId28"/>
    <p:sldId id="281" r:id="rId29"/>
    <p:sldId id="283" r:id="rId30"/>
    <p:sldId id="285" r:id="rId31"/>
    <p:sldId id="286" r:id="rId32"/>
    <p:sldId id="287" r:id="rId33"/>
    <p:sldId id="288" r:id="rId34"/>
    <p:sldId id="292" r:id="rId35"/>
    <p:sldId id="293" r:id="rId36"/>
    <p:sldId id="294" r:id="rId37"/>
    <p:sldId id="289" r:id="rId38"/>
    <p:sldId id="290" r:id="rId39"/>
    <p:sldId id="291" r:id="rId40"/>
    <p:sldId id="295" r:id="rId41"/>
    <p:sldId id="297" r:id="rId42"/>
    <p:sldId id="296" r:id="rId43"/>
    <p:sldId id="300" r:id="rId44"/>
    <p:sldId id="301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0" d="100"/>
          <a:sy n="60" d="100"/>
        </p:scale>
        <p:origin x="-95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30BCB-05C4-F145-9ACE-96B30BB5E2DB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2711-FD48-C74E-8444-FAD39EF10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894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30BCB-05C4-F145-9ACE-96B30BB5E2DB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2711-FD48-C74E-8444-FAD39EF10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819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30BCB-05C4-F145-9ACE-96B30BB5E2DB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2711-FD48-C74E-8444-FAD39EF10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87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30BCB-05C4-F145-9ACE-96B30BB5E2DB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2711-FD48-C74E-8444-FAD39EF10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258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30BCB-05C4-F145-9ACE-96B30BB5E2DB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2711-FD48-C74E-8444-FAD39EF10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443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30BCB-05C4-F145-9ACE-96B30BB5E2DB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2711-FD48-C74E-8444-FAD39EF10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712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30BCB-05C4-F145-9ACE-96B30BB5E2DB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2711-FD48-C74E-8444-FAD39EF10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13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30BCB-05C4-F145-9ACE-96B30BB5E2DB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2711-FD48-C74E-8444-FAD39EF10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934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30BCB-05C4-F145-9ACE-96B30BB5E2DB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2711-FD48-C74E-8444-FAD39EF10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6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30BCB-05C4-F145-9ACE-96B30BB5E2DB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2711-FD48-C74E-8444-FAD39EF10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07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30BCB-05C4-F145-9ACE-96B30BB5E2DB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2711-FD48-C74E-8444-FAD39EF10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24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30BCB-05C4-F145-9ACE-96B30BB5E2DB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992711-FD48-C74E-8444-FAD39EF10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173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emf"/><Relationship Id="rId3" Type="http://schemas.openxmlformats.org/officeDocument/2006/relationships/image" Target="../media/image14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emf"/><Relationship Id="rId3" Type="http://schemas.openxmlformats.org/officeDocument/2006/relationships/image" Target="../media/image16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emf"/><Relationship Id="rId3" Type="http://schemas.openxmlformats.org/officeDocument/2006/relationships/image" Target="../media/image18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emf"/><Relationship Id="rId3" Type="http://schemas.openxmlformats.org/officeDocument/2006/relationships/image" Target="../media/image20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emf"/><Relationship Id="rId3" Type="http://schemas.openxmlformats.org/officeDocument/2006/relationships/image" Target="../media/image24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emf"/><Relationship Id="rId3" Type="http://schemas.openxmlformats.org/officeDocument/2006/relationships/image" Target="../media/image28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emf"/><Relationship Id="rId3" Type="http://schemas.openxmlformats.org/officeDocument/2006/relationships/image" Target="../media/image3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Angle</a:t>
            </a:r>
            <a:r>
              <a:rPr lang="zh-CN" altLang="en-US" dirty="0" smtClean="0"/>
              <a:t> </a:t>
            </a:r>
            <a:r>
              <a:rPr lang="en-US" dirty="0" smtClean="0"/>
              <a:t>Analysis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SVA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Meilei</a:t>
            </a:r>
            <a:r>
              <a:rPr lang="zh-CN" altLang="en-US" dirty="0" smtClean="0"/>
              <a:t> </a:t>
            </a:r>
            <a:r>
              <a:rPr lang="en-US" altLang="zh-CN" dirty="0" smtClean="0"/>
              <a:t>Jiang</a:t>
            </a:r>
          </a:p>
          <a:p>
            <a:r>
              <a:rPr lang="en-US" sz="2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Department</a:t>
            </a:r>
            <a:r>
              <a:rPr lang="zh-CN" altLang="en-US" sz="2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2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of</a:t>
            </a:r>
            <a:r>
              <a:rPr lang="zh-CN" altLang="en-US" sz="2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2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Statistics</a:t>
            </a:r>
            <a:r>
              <a:rPr lang="zh-CN" altLang="en-US" sz="2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2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and</a:t>
            </a:r>
            <a:r>
              <a:rPr lang="zh-CN" altLang="en-US" sz="2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2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Operations</a:t>
            </a:r>
            <a:r>
              <a:rPr lang="zh-CN" altLang="en-US" sz="2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2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Research</a:t>
            </a:r>
          </a:p>
          <a:p>
            <a:r>
              <a:rPr lang="en-US" sz="2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UNC</a:t>
            </a:r>
            <a:r>
              <a:rPr lang="en-US" altLang="zh-CN" sz="2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-Chapel</a:t>
            </a:r>
            <a:r>
              <a:rPr lang="zh-CN" altLang="en-US" sz="2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2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Hill</a:t>
            </a:r>
            <a:r>
              <a:rPr lang="zh-CN" altLang="en-US" sz="2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endParaRPr lang="en-US" sz="2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903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Location and Scale Batch Effect Model</a:t>
            </a:r>
            <a:endParaRPr lang="en-US" dirty="0"/>
          </a:p>
        </p:txBody>
      </p:sp>
      <p:pic>
        <p:nvPicPr>
          <p:cNvPr id="6" name="Content Placeholder 5" descr="Screen Shot 2015-09-23 at 12.25.49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651" r="-30651"/>
          <a:stretch>
            <a:fillRect/>
          </a:stretch>
        </p:blipFill>
        <p:spPr>
          <a:xfrm>
            <a:off x="-588562" y="1208185"/>
            <a:ext cx="9988166" cy="5493107"/>
          </a:xfrm>
        </p:spPr>
      </p:pic>
    </p:spTree>
    <p:extLst>
      <p:ext uri="{BB962C8B-B14F-4D97-AF65-F5344CB8AC3E}">
        <p14:creationId xmlns:p14="http://schemas.microsoft.com/office/powerpoint/2010/main" val="3044405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of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Primary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</a:t>
            </a:r>
          </a:p>
          <a:p>
            <a:pPr lvl="1"/>
            <a:r>
              <a:rPr lang="en-US" dirty="0" smtClean="0"/>
              <a:t>Class</a:t>
            </a:r>
            <a:r>
              <a:rPr lang="zh-CN" altLang="en-US" dirty="0" smtClean="0"/>
              <a:t> </a:t>
            </a:r>
            <a:r>
              <a:rPr lang="en-US" altLang="zh-CN" dirty="0" smtClean="0"/>
              <a:t>1: α</a:t>
            </a:r>
            <a:r>
              <a:rPr lang="en-US" altLang="zh-CN" baseline="-25000" dirty="0" smtClean="0"/>
              <a:t>1 </a:t>
            </a:r>
            <a:r>
              <a:rPr lang="en-US" altLang="zh-CN" dirty="0" smtClean="0"/>
              <a:t>= 2</a:t>
            </a:r>
          </a:p>
          <a:p>
            <a:pPr lvl="1"/>
            <a:r>
              <a:rPr lang="en-US" dirty="0" smtClean="0"/>
              <a:t>Class</a:t>
            </a:r>
            <a:r>
              <a:rPr lang="zh-CN" altLang="en-US" dirty="0" smtClean="0"/>
              <a:t> </a:t>
            </a:r>
            <a:r>
              <a:rPr lang="en-US" altLang="zh-CN" dirty="0" smtClean="0"/>
              <a:t>2:</a:t>
            </a:r>
            <a:r>
              <a:rPr lang="zh-CN" altLang="en-US" dirty="0" smtClean="0"/>
              <a:t> </a:t>
            </a:r>
            <a:r>
              <a:rPr lang="en-US" altLang="zh-CN" dirty="0" smtClean="0"/>
              <a:t>α</a:t>
            </a:r>
            <a:r>
              <a:rPr lang="en-US" altLang="zh-CN" baseline="-25000" dirty="0" smtClean="0"/>
              <a:t>2 </a:t>
            </a:r>
            <a:r>
              <a:rPr lang="en-US" altLang="zh-CN" dirty="0"/>
              <a:t>= -</a:t>
            </a:r>
            <a:r>
              <a:rPr lang="en-US" altLang="zh-CN" dirty="0" smtClean="0"/>
              <a:t>2</a:t>
            </a:r>
          </a:p>
          <a:p>
            <a:r>
              <a:rPr lang="en-US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Effect: </a:t>
            </a:r>
          </a:p>
          <a:p>
            <a:pPr lvl="1"/>
            <a:r>
              <a:rPr lang="en-US" altLang="zh-CN" dirty="0" smtClean="0"/>
              <a:t>Additive Effect</a:t>
            </a:r>
          </a:p>
          <a:p>
            <a:pPr lvl="2"/>
            <a:r>
              <a:rPr lang="en-US" dirty="0" smtClean="0"/>
              <a:t>Batch 1: β</a:t>
            </a:r>
            <a:r>
              <a:rPr lang="en-US" baseline="-25000" dirty="0" smtClean="0"/>
              <a:t>1 </a:t>
            </a:r>
            <a:r>
              <a:rPr lang="en-US" dirty="0" smtClean="0"/>
              <a:t>= 2</a:t>
            </a:r>
            <a:endParaRPr lang="en-US" altLang="zh-CN" dirty="0" smtClean="0"/>
          </a:p>
          <a:p>
            <a:pPr lvl="2"/>
            <a:r>
              <a:rPr lang="en-US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2:</a:t>
            </a:r>
            <a:r>
              <a:rPr lang="zh-CN" altLang="en-US" dirty="0" smtClean="0"/>
              <a:t> </a:t>
            </a:r>
            <a:r>
              <a:rPr lang="en-US" dirty="0" smtClean="0"/>
              <a:t>β</a:t>
            </a:r>
            <a:r>
              <a:rPr lang="en-US" baseline="-25000" dirty="0" smtClean="0"/>
              <a:t>2 </a:t>
            </a:r>
            <a:r>
              <a:rPr lang="en-US"/>
              <a:t>= </a:t>
            </a:r>
            <a:r>
              <a:rPr lang="en-US" smtClean="0"/>
              <a:t>-2</a:t>
            </a:r>
            <a:endParaRPr lang="en-US" altLang="zh-CN" dirty="0"/>
          </a:p>
          <a:p>
            <a:pPr lvl="1"/>
            <a:r>
              <a:rPr lang="en-US" altLang="zh-CN" dirty="0" smtClean="0"/>
              <a:t>Multiplicative </a:t>
            </a:r>
            <a:r>
              <a:rPr lang="en-US" altLang="zh-CN" dirty="0"/>
              <a:t>Effect</a:t>
            </a:r>
          </a:p>
          <a:p>
            <a:pPr lvl="2"/>
            <a:r>
              <a:rPr lang="en-US" dirty="0"/>
              <a:t>Batch 1: </a:t>
            </a:r>
            <a:r>
              <a:rPr lang="en-US" dirty="0" smtClean="0"/>
              <a:t>δ</a:t>
            </a:r>
            <a:r>
              <a:rPr lang="en-US" baseline="-25000" dirty="0" smtClean="0"/>
              <a:t>1 </a:t>
            </a:r>
            <a:r>
              <a:rPr lang="en-US" dirty="0"/>
              <a:t>= </a:t>
            </a:r>
            <a:r>
              <a:rPr lang="en-US" dirty="0" smtClean="0"/>
              <a:t>1</a:t>
            </a:r>
            <a:endParaRPr lang="en-US" altLang="zh-CN" dirty="0"/>
          </a:p>
          <a:p>
            <a:pPr lvl="2"/>
            <a:r>
              <a:rPr lang="en-US" dirty="0"/>
              <a:t>Batch</a:t>
            </a:r>
            <a:r>
              <a:rPr lang="zh-CN" altLang="en-US" dirty="0"/>
              <a:t> </a:t>
            </a:r>
            <a:r>
              <a:rPr lang="en-US" altLang="zh-CN" dirty="0" smtClean="0"/>
              <a:t>2: δ</a:t>
            </a:r>
            <a:r>
              <a:rPr lang="en-US" baseline="-25000" dirty="0" smtClean="0"/>
              <a:t>2 </a:t>
            </a:r>
            <a:r>
              <a:rPr lang="en-US" dirty="0"/>
              <a:t>= </a:t>
            </a:r>
            <a:r>
              <a:rPr lang="en-US" dirty="0" smtClean="0"/>
              <a:t>2</a:t>
            </a:r>
            <a:endParaRPr lang="en-US" altLang="zh-CN" dirty="0" smtClean="0"/>
          </a:p>
          <a:p>
            <a:r>
              <a:rPr lang="en-US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Noise</a:t>
            </a:r>
          </a:p>
          <a:p>
            <a:pPr lvl="1"/>
            <a:r>
              <a:rPr lang="en-US" dirty="0" smtClean="0"/>
              <a:t>N</a:t>
            </a:r>
            <a:r>
              <a:rPr lang="en-US" altLang="zh-CN" dirty="0" smtClean="0"/>
              <a:t>(0</a:t>
            </a:r>
            <a:r>
              <a:rPr lang="zh-CN" altLang="en-US" dirty="0" smtClean="0"/>
              <a:t> 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257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Summary of Simulation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Additive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SVA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works</a:t>
            </a:r>
            <a:r>
              <a:rPr lang="zh-CN" altLang="en-US" dirty="0" smtClean="0"/>
              <a:t> </a:t>
            </a:r>
            <a:r>
              <a:rPr lang="en-US" altLang="zh-CN" dirty="0" smtClean="0"/>
              <a:t>well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balanced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case.</a:t>
            </a:r>
          </a:p>
          <a:p>
            <a:r>
              <a:rPr lang="en-US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Unbalanced Design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shift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estimation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effects.</a:t>
            </a:r>
          </a:p>
          <a:p>
            <a:r>
              <a:rPr lang="en-US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Unbalanced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Design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II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amplify</a:t>
            </a:r>
            <a:r>
              <a:rPr lang="zh-CN" altLang="en-US" dirty="0" smtClean="0"/>
              <a:t> </a:t>
            </a:r>
            <a:r>
              <a:rPr lang="en-US" altLang="zh-CN" dirty="0" smtClean="0"/>
              <a:t>or</a:t>
            </a:r>
            <a:r>
              <a:rPr lang="zh-CN" altLang="en-US" dirty="0" smtClean="0"/>
              <a:t> </a:t>
            </a:r>
            <a:r>
              <a:rPr lang="en-US" altLang="zh-CN" dirty="0" smtClean="0"/>
              <a:t>shrink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between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effects.</a:t>
            </a:r>
          </a:p>
          <a:p>
            <a:r>
              <a:rPr lang="en-US" dirty="0" smtClean="0"/>
              <a:t>SVA can identify the surrogate variable in 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Unbalanced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Design</a:t>
            </a:r>
            <a:r>
              <a:rPr lang="en-US" dirty="0" smtClean="0"/>
              <a:t> Case I</a:t>
            </a:r>
            <a:r>
              <a:rPr lang="zh-CN" altLang="en-US" dirty="0" smtClean="0"/>
              <a:t> </a:t>
            </a:r>
            <a:r>
              <a:rPr lang="en-US" altLang="zh-CN" dirty="0" smtClean="0"/>
              <a:t>but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adjust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shift.</a:t>
            </a:r>
          </a:p>
          <a:p>
            <a:r>
              <a:rPr lang="en-US" dirty="0" smtClean="0"/>
              <a:t>SVA</a:t>
            </a:r>
            <a:r>
              <a:rPr lang="zh-CN" altLang="en-US" dirty="0" smtClean="0"/>
              <a:t> </a:t>
            </a:r>
            <a:r>
              <a:rPr lang="en-US" altLang="zh-CN" dirty="0" smtClean="0"/>
              <a:t>may</a:t>
            </a:r>
            <a:r>
              <a:rPr lang="zh-CN" altLang="en-US" dirty="0" smtClean="0"/>
              <a:t> </a:t>
            </a:r>
            <a:r>
              <a:rPr lang="en-US" altLang="zh-CN" dirty="0" smtClean="0"/>
              <a:t>fail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extreme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Unbalanced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Design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II.</a:t>
            </a:r>
            <a:r>
              <a:rPr lang="zh-CN" altLang="en-US" dirty="0" smtClean="0"/>
              <a:t> </a:t>
            </a:r>
            <a:r>
              <a:rPr lang="en-US" altLang="zh-CN" dirty="0" smtClean="0"/>
              <a:t>SVA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adjust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bias</a:t>
            </a:r>
            <a:r>
              <a:rPr lang="zh-CN" altLang="en-US" dirty="0" smtClean="0"/>
              <a:t> </a:t>
            </a:r>
            <a:r>
              <a:rPr lang="en-US" altLang="zh-CN" dirty="0" smtClean="0"/>
              <a:t>caused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Unbalanced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Design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II.</a:t>
            </a:r>
            <a:r>
              <a:rPr lang="zh-CN" alt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367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Simulation:</a:t>
            </a:r>
            <a:br>
              <a:rPr lang="en-US" altLang="zh-CN" dirty="0" smtClean="0"/>
            </a:br>
            <a:r>
              <a:rPr lang="en-US" altLang="zh-CN" dirty="0" smtClean="0"/>
              <a:t>Multiplicative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Multiplicative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heteroscedasticity</a:t>
            </a:r>
            <a:r>
              <a:rPr lang="en-US" altLang="zh-CN" dirty="0" smtClean="0"/>
              <a:t>.</a:t>
            </a:r>
            <a:endParaRPr lang="en-US" dirty="0" smtClean="0"/>
          </a:p>
          <a:p>
            <a:r>
              <a:rPr lang="en-US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SVA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fail</a:t>
            </a:r>
            <a:r>
              <a:rPr lang="zh-CN" altLang="en-US" dirty="0" smtClean="0"/>
              <a:t> </a:t>
            </a:r>
            <a:r>
              <a:rPr lang="en-US" altLang="zh-CN" dirty="0" smtClean="0"/>
              <a:t>under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heterogeneity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setting.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789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Angle</a:t>
            </a:r>
            <a:r>
              <a:rPr lang="zh-CN" altLang="en-US" dirty="0"/>
              <a:t> </a:t>
            </a:r>
            <a:r>
              <a:rPr lang="en-US" altLang="zh-CN" dirty="0" smtClean="0"/>
              <a:t>Analysis: Y </a:t>
            </a:r>
            <a:r>
              <a:rPr lang="en-US" altLang="zh-CN" dirty="0" err="1" smtClean="0"/>
              <a:t>vs</a:t>
            </a:r>
            <a:r>
              <a:rPr lang="en-US" altLang="zh-CN" dirty="0" smtClean="0"/>
              <a:t> BV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Angle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between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vector:</a:t>
            </a:r>
            <a:endParaRPr lang="en-US" dirty="0"/>
          </a:p>
        </p:txBody>
      </p:sp>
      <p:pic>
        <p:nvPicPr>
          <p:cNvPr id="4" name="Picture 3" descr="Screen Shot 2015-10-13 at 10.20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539" y="2539999"/>
            <a:ext cx="6531723" cy="254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71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Angle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Analysis: Y </a:t>
            </a:r>
            <a:r>
              <a:rPr lang="en-US" altLang="zh-CN" dirty="0" err="1" smtClean="0"/>
              <a:t>vs</a:t>
            </a:r>
            <a:r>
              <a:rPr lang="en-US" altLang="zh-CN" dirty="0" smtClean="0"/>
              <a:t> BV</a:t>
            </a:r>
            <a:endParaRPr lang="en-US" dirty="0"/>
          </a:p>
        </p:txBody>
      </p:sp>
      <p:pic>
        <p:nvPicPr>
          <p:cNvPr id="3" name="Picture 2" descr="angle_y_bv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369" y="1219296"/>
            <a:ext cx="5657528" cy="56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42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Angle Analysis: SVA </a:t>
            </a:r>
            <a:r>
              <a:rPr lang="en-US" dirty="0" err="1" smtClean="0"/>
              <a:t>vs</a:t>
            </a:r>
            <a:r>
              <a:rPr lang="en-US" dirty="0" smtClean="0"/>
              <a:t> BV</a:t>
            </a:r>
            <a:endParaRPr lang="en-US" dirty="0"/>
          </a:p>
        </p:txBody>
      </p:sp>
      <p:pic>
        <p:nvPicPr>
          <p:cNvPr id="4" name="Picture 3" descr="angle_sv_bv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886" y="1234833"/>
            <a:ext cx="5623167" cy="562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26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Comment: SVA </a:t>
            </a:r>
            <a:r>
              <a:rPr lang="en-US" dirty="0" err="1" smtClean="0"/>
              <a:t>vs</a:t>
            </a:r>
            <a:r>
              <a:rPr lang="en-US" dirty="0" smtClean="0"/>
              <a:t> BV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SVA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BV</a:t>
            </a:r>
            <a:r>
              <a:rPr lang="zh-CN" altLang="en-US" dirty="0" smtClean="0"/>
              <a:t> </a:t>
            </a:r>
            <a:r>
              <a:rPr lang="en-US" altLang="zh-CN" dirty="0" smtClean="0"/>
              <a:t>at</a:t>
            </a:r>
            <a:r>
              <a:rPr lang="zh-CN" altLang="en-US" dirty="0" smtClean="0"/>
              <a:t> </a:t>
            </a:r>
            <a:r>
              <a:rPr lang="en-US" altLang="zh-CN" dirty="0" smtClean="0"/>
              <a:t>four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corners:</a:t>
            </a:r>
          </a:p>
          <a:p>
            <a:pPr lvl="1"/>
            <a:r>
              <a:rPr lang="en-US" altLang="zh-CN" dirty="0" smtClean="0"/>
              <a:t>(0,0)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(1,1):</a:t>
            </a:r>
            <a:r>
              <a:rPr lang="zh-CN" altLang="en-US" dirty="0" smtClean="0"/>
              <a:t> </a:t>
            </a:r>
            <a:r>
              <a:rPr lang="en-US" altLang="zh-CN" dirty="0" smtClean="0"/>
              <a:t>no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effects</a:t>
            </a:r>
          </a:p>
          <a:p>
            <a:pPr lvl="1"/>
            <a:r>
              <a:rPr lang="en-US" altLang="zh-CN" dirty="0" smtClean="0"/>
              <a:t>(1,0): Batch Effects and Class Effects are the same.</a:t>
            </a:r>
          </a:p>
          <a:p>
            <a:pPr lvl="1"/>
            <a:r>
              <a:rPr lang="en-US" altLang="zh-CN" dirty="0" smtClean="0"/>
              <a:t>(0,1): Batch Effects and Class Effects are the opposite. </a:t>
            </a:r>
            <a:endParaRPr lang="en-US" dirty="0" smtClean="0"/>
          </a:p>
          <a:p>
            <a:r>
              <a:rPr lang="en-US" dirty="0" smtClean="0"/>
              <a:t>SVA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robust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against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I unbalanced additive batch effect.</a:t>
            </a:r>
          </a:p>
          <a:p>
            <a:r>
              <a:rPr lang="en-US" dirty="0" smtClean="0"/>
              <a:t>SVA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robust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against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II</a:t>
            </a:r>
            <a:r>
              <a:rPr lang="zh-CN" altLang="en-US" dirty="0" smtClean="0"/>
              <a:t> </a:t>
            </a:r>
            <a:r>
              <a:rPr lang="en-US" altLang="zh-CN" dirty="0" smtClean="0"/>
              <a:t>unbalanced</a:t>
            </a:r>
            <a:r>
              <a:rPr lang="zh-CN" altLang="en-US" dirty="0" smtClean="0"/>
              <a:t> </a:t>
            </a:r>
            <a:r>
              <a:rPr lang="en-US" altLang="zh-CN" dirty="0" smtClean="0"/>
              <a:t>additive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effect. </a:t>
            </a:r>
          </a:p>
          <a:p>
            <a:r>
              <a:rPr lang="en-US" dirty="0" smtClean="0"/>
              <a:t>The behavior of SVA along the line x + y = 1 is not continuous.</a:t>
            </a:r>
          </a:p>
          <a:p>
            <a:r>
              <a:rPr lang="en-US" altLang="zh-CN" dirty="0" smtClean="0"/>
              <a:t>SVA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performs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at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left</a:t>
            </a:r>
            <a:r>
              <a:rPr lang="zh-CN" altLang="en-US" dirty="0" smtClean="0"/>
              <a:t> </a:t>
            </a:r>
            <a:r>
              <a:rPr lang="en-US" altLang="zh-CN" dirty="0" smtClean="0"/>
              <a:t>upper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corner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right</a:t>
            </a:r>
            <a:r>
              <a:rPr lang="zh-CN" altLang="en-US" dirty="0" smtClean="0"/>
              <a:t> </a:t>
            </a:r>
            <a:r>
              <a:rPr lang="en-US" altLang="zh-CN" dirty="0" smtClean="0"/>
              <a:t>lower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corner.</a:t>
            </a:r>
            <a:r>
              <a:rPr lang="zh-CN" alt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723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Angle Analysis: PC1 </a:t>
            </a:r>
            <a:r>
              <a:rPr lang="en-US" dirty="0" err="1" smtClean="0"/>
              <a:t>vs</a:t>
            </a:r>
            <a:r>
              <a:rPr lang="en-US" dirty="0" smtClean="0"/>
              <a:t> BV</a:t>
            </a:r>
            <a:endParaRPr lang="en-US" dirty="0"/>
          </a:p>
        </p:txBody>
      </p:sp>
      <p:pic>
        <p:nvPicPr>
          <p:cNvPr id="4" name="Picture 3" descr="Screen Shot 2015-10-13 at 10.24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169" y="2530603"/>
            <a:ext cx="4635500" cy="1866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28793" y="1880486"/>
            <a:ext cx="504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Ignoring the 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noise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expression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matrix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34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Angle Analysis: PC1 </a:t>
            </a:r>
            <a:r>
              <a:rPr lang="en-US" sz="3200" dirty="0" err="1"/>
              <a:t>vs</a:t>
            </a:r>
            <a:r>
              <a:rPr lang="en-US" sz="3200" dirty="0"/>
              <a:t> </a:t>
            </a:r>
            <a:r>
              <a:rPr lang="en-US" sz="3200" dirty="0" smtClean="0"/>
              <a:t>BV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(no noise In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theory)</a:t>
            </a:r>
            <a:endParaRPr lang="en-US" sz="3200" dirty="0"/>
          </a:p>
        </p:txBody>
      </p:sp>
      <p:pic>
        <p:nvPicPr>
          <p:cNvPr id="3" name="Picture 2" descr="angle_pc1_bv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402" y="1220666"/>
            <a:ext cx="5661115" cy="566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745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 of Surrogate Variable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overall goal of SVA is to provide a more accurate and reproducible parsing of signal and noise in the analysis of an expression study when Expression Heterogeneity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dirty="0" smtClean="0"/>
              <a:t>EH</a:t>
            </a:r>
            <a:r>
              <a:rPr lang="en-US" altLang="zh-CN" dirty="0" smtClean="0"/>
              <a:t>)</a:t>
            </a:r>
            <a:r>
              <a:rPr lang="en-US" dirty="0" smtClean="0"/>
              <a:t> is present.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13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Angle Analysis: PC1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en-US" dirty="0" smtClean="0"/>
              <a:t>BV(simulation)</a:t>
            </a:r>
            <a:r>
              <a:rPr lang="zh-CN" altLang="en-US" dirty="0" smtClean="0"/>
              <a:t> </a:t>
            </a:r>
            <a:endParaRPr lang="en-US" dirty="0"/>
          </a:p>
        </p:txBody>
      </p:sp>
      <p:pic>
        <p:nvPicPr>
          <p:cNvPr id="4" name="Picture 3" descr="angle_bv_pc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924" y="1166194"/>
            <a:ext cx="5706666" cy="570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922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Comments: PC1 </a:t>
            </a:r>
            <a:r>
              <a:rPr lang="en-US" dirty="0" err="1" smtClean="0"/>
              <a:t>vs</a:t>
            </a:r>
            <a:r>
              <a:rPr lang="en-US" dirty="0" smtClean="0"/>
              <a:t>  BV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PC1 is 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robust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II</a:t>
            </a:r>
            <a:r>
              <a:rPr lang="zh-CN" altLang="en-US" dirty="0" smtClean="0"/>
              <a:t> </a:t>
            </a:r>
            <a:r>
              <a:rPr lang="en-US" altLang="zh-CN" dirty="0" smtClean="0"/>
              <a:t>unbalanced</a:t>
            </a:r>
            <a:r>
              <a:rPr lang="zh-CN" altLang="en-US" dirty="0" smtClean="0"/>
              <a:t> </a:t>
            </a:r>
            <a:r>
              <a:rPr lang="en-US" altLang="zh-CN" dirty="0" smtClean="0"/>
              <a:t>additive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less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robust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unbalanced</a:t>
            </a:r>
            <a:r>
              <a:rPr lang="zh-CN" altLang="en-US" dirty="0" smtClean="0"/>
              <a:t> </a:t>
            </a:r>
            <a:r>
              <a:rPr lang="en-US" altLang="zh-CN" dirty="0" smtClean="0"/>
              <a:t>additive batch effects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than</a:t>
            </a:r>
            <a:r>
              <a:rPr lang="zh-CN" altLang="en-US" dirty="0" smtClean="0"/>
              <a:t> </a:t>
            </a:r>
            <a:r>
              <a:rPr lang="en-US" altLang="zh-CN" dirty="0" smtClean="0"/>
              <a:t>SVA.</a:t>
            </a:r>
          </a:p>
          <a:p>
            <a:r>
              <a:rPr lang="en-US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PC1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continuous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symmetric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both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lines</a:t>
            </a:r>
            <a:r>
              <a:rPr lang="zh-CN" altLang="en-US" dirty="0" smtClean="0"/>
              <a:t> </a:t>
            </a:r>
            <a:r>
              <a:rPr lang="en-US" dirty="0"/>
              <a:t>π</a:t>
            </a:r>
            <a:r>
              <a:rPr lang="en-US" altLang="zh-CN" baseline="-25000" dirty="0"/>
              <a:t>1</a:t>
            </a:r>
            <a:r>
              <a:rPr lang="en-US" dirty="0"/>
              <a:t> = </a:t>
            </a:r>
            <a:r>
              <a:rPr lang="en-US" dirty="0" smtClean="0"/>
              <a:t>π</a:t>
            </a:r>
            <a:r>
              <a:rPr lang="en-US" altLang="zh-CN" baseline="-25000" dirty="0" smtClean="0"/>
              <a:t>2</a:t>
            </a:r>
            <a:r>
              <a:rPr lang="zh-CN" altLang="en-US" baseline="-25000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dirty="0" smtClean="0"/>
              <a:t>π</a:t>
            </a:r>
            <a:r>
              <a:rPr lang="en-US" altLang="zh-CN" baseline="-25000" dirty="0" smtClean="0"/>
              <a:t>1</a:t>
            </a:r>
            <a:r>
              <a:rPr lang="en-US" dirty="0" smtClean="0"/>
              <a:t> </a:t>
            </a:r>
            <a:r>
              <a:rPr lang="en-US" altLang="zh-CN" dirty="0" smtClean="0"/>
              <a:t>+</a:t>
            </a:r>
            <a:r>
              <a:rPr lang="en-US" dirty="0" smtClean="0"/>
              <a:t> π</a:t>
            </a:r>
            <a:r>
              <a:rPr lang="en-US" altLang="zh-CN" baseline="-25000" dirty="0" smtClean="0"/>
              <a:t>2</a:t>
            </a:r>
            <a:r>
              <a:rPr lang="zh-CN" altLang="en-US" baseline="-25000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251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Angle Analysis: SV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dirty="0"/>
              <a:t>PC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SV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directed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constructed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PC1.</a:t>
            </a:r>
          </a:p>
          <a:p>
            <a:r>
              <a:rPr lang="en-US" dirty="0" smtClean="0"/>
              <a:t>SV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PC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reduced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matrix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which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correlated</a:t>
            </a:r>
            <a:r>
              <a:rPr lang="zh-CN" altLang="en-US" dirty="0" smtClean="0"/>
              <a:t> </a:t>
            </a:r>
            <a:r>
              <a:rPr lang="en-US" altLang="zh-CN" smtClean="0"/>
              <a:t>to</a:t>
            </a:r>
            <a:r>
              <a:rPr lang="zh-CN" altLang="en-US" smtClean="0"/>
              <a:t> </a:t>
            </a:r>
            <a:r>
              <a:rPr lang="en-US" altLang="zh-CN" smtClean="0"/>
              <a:t>PC1.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133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Angle Analysis: SV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dirty="0" smtClean="0"/>
              <a:t>PC</a:t>
            </a:r>
            <a:r>
              <a:rPr lang="en-US" altLang="zh-CN" dirty="0" smtClean="0"/>
              <a:t>1</a:t>
            </a:r>
            <a:endParaRPr lang="en-US" dirty="0"/>
          </a:p>
        </p:txBody>
      </p:sp>
      <p:pic>
        <p:nvPicPr>
          <p:cNvPr id="4" name="Picture 3" descr="angle_sv_pc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879" y="1185333"/>
            <a:ext cx="5681129" cy="568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88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</a:t>
            </a:r>
            <a:r>
              <a:rPr lang="zh-CN" altLang="en-US" dirty="0"/>
              <a:t> </a:t>
            </a:r>
            <a:r>
              <a:rPr lang="en-US" altLang="zh-CN" dirty="0" smtClean="0"/>
              <a:t>SV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PC1</a:t>
            </a:r>
            <a:endParaRPr lang="en-US" dirty="0"/>
          </a:p>
        </p:txBody>
      </p:sp>
      <p:pic>
        <p:nvPicPr>
          <p:cNvPr id="3" name="Picture 2" descr="comp_sv_pc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769" y="1364785"/>
            <a:ext cx="5448664" cy="544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054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Angle Analysis: PC1 and 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</a:t>
            </a:r>
            <a:r>
              <a:rPr lang="zh-CN" altLang="en-US" dirty="0" smtClean="0"/>
              <a:t> </a:t>
            </a:r>
            <a:r>
              <a:rPr lang="en-US" altLang="zh-CN" dirty="0" smtClean="0"/>
              <a:t>affected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both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effects.</a:t>
            </a:r>
          </a:p>
          <a:p>
            <a:r>
              <a:rPr lang="en-US" dirty="0" smtClean="0"/>
              <a:t>X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construct</a:t>
            </a:r>
            <a:r>
              <a:rPr lang="zh-CN" altLang="en-US" dirty="0" smtClean="0"/>
              <a:t> </a:t>
            </a:r>
            <a:r>
              <a:rPr lang="en-US" altLang="zh-CN" dirty="0" smtClean="0"/>
              <a:t>SV</a:t>
            </a:r>
            <a:r>
              <a:rPr lang="zh-CN" altLang="en-US" dirty="0" smtClean="0"/>
              <a:t> </a:t>
            </a:r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cor</a:t>
            </a:r>
            <a:r>
              <a:rPr lang="en-US" altLang="zh-CN" dirty="0" smtClean="0"/>
              <a:t>(PC1,</a:t>
            </a:r>
            <a:r>
              <a:rPr lang="zh-CN" altLang="en-US" dirty="0" smtClean="0"/>
              <a:t> </a:t>
            </a:r>
            <a:r>
              <a:rPr lang="en-US" altLang="zh-CN" dirty="0"/>
              <a:t>x)</a:t>
            </a:r>
            <a:r>
              <a:rPr lang="zh-CN" altLang="en-US" dirty="0"/>
              <a:t> </a:t>
            </a:r>
            <a:r>
              <a:rPr lang="zh-CN" altLang="en-US" dirty="0" smtClean="0"/>
              <a:t>≠ </a:t>
            </a:r>
            <a:r>
              <a:rPr lang="en-US" altLang="zh-CN" dirty="0" smtClean="0"/>
              <a:t>0</a:t>
            </a:r>
            <a:r>
              <a:rPr lang="zh-CN" altLang="en-US" dirty="0" smtClean="0"/>
              <a:t> </a:t>
            </a:r>
            <a:r>
              <a:rPr lang="en-US" altLang="zh-CN" dirty="0" smtClean="0"/>
              <a:t>significantly.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493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Angle Analysis: PC1 </a:t>
            </a:r>
            <a:r>
              <a:rPr lang="en-US" sz="2800" dirty="0" err="1"/>
              <a:t>vs</a:t>
            </a:r>
            <a:r>
              <a:rPr lang="en-US" sz="2800" dirty="0"/>
              <a:t> X (Without Noise In Theory)</a:t>
            </a:r>
          </a:p>
        </p:txBody>
      </p:sp>
      <p:pic>
        <p:nvPicPr>
          <p:cNvPr id="6" name="Content Placeholder 5" descr="Screen Shot 2015-10-28 at 12.25.34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3682" b="-436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11741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Angle Analysis: PC1 </a:t>
            </a:r>
            <a:r>
              <a:rPr lang="en-US" sz="2800" dirty="0" err="1"/>
              <a:t>vs</a:t>
            </a:r>
            <a:r>
              <a:rPr lang="en-US" sz="2800" dirty="0"/>
              <a:t> X </a:t>
            </a:r>
            <a:r>
              <a:rPr lang="en-US" sz="2800" dirty="0" smtClean="0"/>
              <a:t>(Without Noise In Theory)</a:t>
            </a:r>
            <a:endParaRPr lang="en-US" sz="2800" dirty="0"/>
          </a:p>
        </p:txBody>
      </p:sp>
      <p:pic>
        <p:nvPicPr>
          <p:cNvPr id="5" name="Picture 4" descr="angle_pc1_x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133" y="1269854"/>
            <a:ext cx="5588145" cy="558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38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Angle Analysis: PC1 </a:t>
            </a:r>
            <a:r>
              <a:rPr lang="en-US" dirty="0" err="1" smtClean="0"/>
              <a:t>vs</a:t>
            </a:r>
            <a:r>
              <a:rPr lang="en-US" dirty="0" smtClean="0"/>
              <a:t> X (In Simulation)</a:t>
            </a:r>
            <a:endParaRPr lang="en-US" dirty="0"/>
          </a:p>
        </p:txBody>
      </p:sp>
      <p:pic>
        <p:nvPicPr>
          <p:cNvPr id="3" name="Picture 2" descr="angle_x_pc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870" y="1286645"/>
            <a:ext cx="5590180" cy="559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36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Comment: </a:t>
            </a:r>
            <a:r>
              <a:rPr lang="en-US" dirty="0"/>
              <a:t>PC1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/>
              <a:t>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PC1 has more correlation with X at the left upper corner.</a:t>
            </a:r>
          </a:p>
          <a:p>
            <a:r>
              <a:rPr lang="en-US" dirty="0" smtClean="0"/>
              <a:t>This explains why the behavior of SVA is asymmetric about the line π</a:t>
            </a:r>
            <a:r>
              <a:rPr lang="en-US" altLang="zh-CN" baseline="-25000" dirty="0" smtClean="0"/>
              <a:t>1</a:t>
            </a:r>
            <a:r>
              <a:rPr lang="en-US" dirty="0" smtClean="0"/>
              <a:t> = π</a:t>
            </a:r>
            <a:r>
              <a:rPr lang="en-US" altLang="zh-CN" baseline="-25000" dirty="0" smtClean="0"/>
              <a:t>2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67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Review of Surrogate Variable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Step 1: Detect the surrogate variable</a:t>
            </a:r>
          </a:p>
          <a:p>
            <a:pPr lvl="1"/>
            <a:r>
              <a:rPr lang="en-US" dirty="0" smtClean="0"/>
              <a:t> Remove the signal due to the primary variable of interest to obtain a residual expression matrix.</a:t>
            </a:r>
          </a:p>
          <a:p>
            <a:pPr lvl="1"/>
            <a:r>
              <a:rPr lang="en-US" dirty="0" smtClean="0"/>
              <a:t>Apply a decomposition to the residual expression matrix to identify signatures of EH.</a:t>
            </a:r>
          </a:p>
          <a:p>
            <a:pPr lvl="1"/>
            <a:r>
              <a:rPr lang="en-US" dirty="0" smtClean="0"/>
              <a:t>Use a statistical test to determine the singular vectors that represent significantly more variation than would be expected by chance.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91467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SVA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asymmetric</a:t>
            </a:r>
            <a:r>
              <a:rPr lang="zh-CN" altLang="en-US" dirty="0" smtClean="0"/>
              <a:t> </a:t>
            </a:r>
            <a:r>
              <a:rPr lang="en-US" altLang="zh-CN" dirty="0" smtClean="0"/>
              <a:t>along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 line </a:t>
            </a:r>
            <a:r>
              <a:rPr lang="en-US" dirty="0"/>
              <a:t>π</a:t>
            </a:r>
            <a:r>
              <a:rPr lang="en-US" altLang="zh-CN" baseline="-25000" dirty="0"/>
              <a:t>1</a:t>
            </a:r>
            <a:r>
              <a:rPr lang="en-US" dirty="0"/>
              <a:t> = π</a:t>
            </a:r>
            <a:r>
              <a:rPr lang="en-US" altLang="zh-CN" baseline="-25000" dirty="0"/>
              <a:t>2</a:t>
            </a:r>
            <a:r>
              <a:rPr lang="zh-CN" altLang="en-US" baseline="-25000" dirty="0"/>
              <a:t> </a:t>
            </a:r>
            <a:r>
              <a:rPr lang="en-US" altLang="zh-CN" dirty="0" smtClean="0"/>
              <a:t>?</a:t>
            </a:r>
          </a:p>
          <a:p>
            <a:r>
              <a:rPr lang="en-US" dirty="0" smtClean="0"/>
              <a:t>Visualize the vector in the row space along the line </a:t>
            </a:r>
            <a:r>
              <a:rPr lang="en-US" dirty="0"/>
              <a:t>π</a:t>
            </a:r>
            <a:r>
              <a:rPr lang="en-US" altLang="zh-CN" baseline="-25000" dirty="0"/>
              <a:t>1</a:t>
            </a:r>
            <a:r>
              <a:rPr lang="en-US" dirty="0"/>
              <a:t> </a:t>
            </a:r>
            <a:r>
              <a:rPr lang="en-US" altLang="zh-CN" dirty="0" smtClean="0"/>
              <a:t>+</a:t>
            </a:r>
            <a:r>
              <a:rPr lang="en-US" dirty="0" smtClean="0"/>
              <a:t> </a:t>
            </a:r>
            <a:r>
              <a:rPr lang="en-US" dirty="0"/>
              <a:t>π</a:t>
            </a:r>
            <a:r>
              <a:rPr lang="en-US" altLang="zh-CN" baseline="-25000" dirty="0"/>
              <a:t>2</a:t>
            </a:r>
            <a:r>
              <a:rPr lang="zh-CN" altLang="en-US" baseline="-25000" dirty="0"/>
              <a:t> </a:t>
            </a:r>
            <a:r>
              <a:rPr lang="en-US" altLang="zh-CN" dirty="0" smtClean="0"/>
              <a:t>=1.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41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Eg</a:t>
            </a:r>
            <a:r>
              <a:rPr lang="en-US" altLang="zh-CN" dirty="0" smtClean="0"/>
              <a:t>1.</a:t>
            </a:r>
            <a:r>
              <a:rPr lang="zh-CN" altLang="en-US" dirty="0" smtClean="0"/>
              <a:t> </a:t>
            </a:r>
            <a:r>
              <a:rPr lang="en-US" dirty="0"/>
              <a:t>π</a:t>
            </a:r>
            <a:r>
              <a:rPr lang="en-US" altLang="zh-CN" baseline="-25000" dirty="0"/>
              <a:t>1</a:t>
            </a:r>
            <a:r>
              <a:rPr lang="en-US" dirty="0"/>
              <a:t> </a:t>
            </a:r>
            <a:r>
              <a:rPr lang="en-US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0.1,</a:t>
            </a:r>
            <a:r>
              <a:rPr lang="zh-CN" altLang="en-US" dirty="0" smtClean="0"/>
              <a:t> </a:t>
            </a:r>
            <a:r>
              <a:rPr lang="en-US" dirty="0" smtClean="0"/>
              <a:t> π</a:t>
            </a:r>
            <a:r>
              <a:rPr lang="en-US" altLang="zh-CN" baseline="-25000" dirty="0" smtClean="0"/>
              <a:t>2</a:t>
            </a:r>
            <a:r>
              <a:rPr lang="zh-CN" altLang="en-US" baseline="-25000" dirty="0" smtClean="0"/>
              <a:t> </a:t>
            </a:r>
            <a:r>
              <a:rPr lang="zh-CN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0.9</a:t>
            </a:r>
            <a:r>
              <a:rPr lang="zh-CN" altLang="en-US" baseline="-25000" dirty="0" smtClean="0"/>
              <a:t> </a:t>
            </a:r>
            <a:endParaRPr lang="en-US" dirty="0"/>
          </a:p>
        </p:txBody>
      </p:sp>
      <p:pic>
        <p:nvPicPr>
          <p:cNvPr id="3" name="Picture 2" descr="gg1.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0456"/>
            <a:ext cx="4788944" cy="4788944"/>
          </a:xfrm>
          <a:prstGeom prst="rect">
            <a:avLst/>
          </a:prstGeom>
        </p:spPr>
      </p:pic>
      <p:pic>
        <p:nvPicPr>
          <p:cNvPr id="4" name="Picture 3" descr="gg1.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648" y="1840456"/>
            <a:ext cx="4788944" cy="478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95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Eg</a:t>
            </a:r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dirty="0"/>
              <a:t>π</a:t>
            </a:r>
            <a:r>
              <a:rPr lang="en-US" altLang="zh-CN" baseline="-25000" dirty="0"/>
              <a:t>1</a:t>
            </a:r>
            <a:r>
              <a:rPr lang="en-US" dirty="0"/>
              <a:t> =</a:t>
            </a:r>
            <a:r>
              <a:rPr lang="zh-CN" altLang="en-US" dirty="0"/>
              <a:t> </a:t>
            </a:r>
            <a:r>
              <a:rPr lang="en-US" altLang="zh-CN" dirty="0"/>
              <a:t>0.1,</a:t>
            </a:r>
            <a:r>
              <a:rPr lang="zh-CN" altLang="en-US" dirty="0"/>
              <a:t> </a:t>
            </a:r>
            <a:r>
              <a:rPr lang="en-US" dirty="0"/>
              <a:t> π</a:t>
            </a:r>
            <a:r>
              <a:rPr lang="en-US" altLang="zh-CN" baseline="-25000" dirty="0"/>
              <a:t>2</a:t>
            </a:r>
            <a:r>
              <a:rPr lang="zh-CN" altLang="en-US" baseline="-25000" dirty="0"/>
              <a:t> </a:t>
            </a:r>
            <a:r>
              <a:rPr lang="zh-CN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0.9</a:t>
            </a:r>
            <a:r>
              <a:rPr lang="zh-CN" altLang="en-US" baseline="-25000" dirty="0"/>
              <a:t> </a:t>
            </a:r>
            <a:endParaRPr lang="en-US" dirty="0"/>
          </a:p>
        </p:txBody>
      </p:sp>
      <p:pic>
        <p:nvPicPr>
          <p:cNvPr id="3" name="Picture 2" descr="gg4.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8042"/>
            <a:ext cx="4721358" cy="4721358"/>
          </a:xfrm>
          <a:prstGeom prst="rect">
            <a:avLst/>
          </a:prstGeom>
        </p:spPr>
      </p:pic>
      <p:pic>
        <p:nvPicPr>
          <p:cNvPr id="4" name="Picture 3" descr="gg4.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642" y="1908042"/>
            <a:ext cx="4721358" cy="472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08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Eg</a:t>
            </a:r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dirty="0"/>
              <a:t>π</a:t>
            </a:r>
            <a:r>
              <a:rPr lang="en-US" altLang="zh-CN" baseline="-25000" dirty="0"/>
              <a:t>1</a:t>
            </a:r>
            <a:r>
              <a:rPr lang="en-US" dirty="0"/>
              <a:t> =</a:t>
            </a:r>
            <a:r>
              <a:rPr lang="zh-CN" altLang="en-US" dirty="0"/>
              <a:t> </a:t>
            </a:r>
            <a:r>
              <a:rPr lang="en-US" altLang="zh-CN" dirty="0" smtClean="0"/>
              <a:t>0.</a:t>
            </a:r>
            <a:r>
              <a:rPr lang="zh-CN" altLang="zh-CN" dirty="0"/>
              <a:t>1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dirty="0" smtClean="0"/>
              <a:t> </a:t>
            </a:r>
            <a:r>
              <a:rPr lang="en-US" dirty="0"/>
              <a:t>π</a:t>
            </a:r>
            <a:r>
              <a:rPr lang="en-US" altLang="zh-CN" baseline="-25000" dirty="0"/>
              <a:t>2</a:t>
            </a:r>
            <a:r>
              <a:rPr lang="zh-CN" altLang="en-US" baseline="-25000" dirty="0"/>
              <a:t> </a:t>
            </a:r>
            <a:r>
              <a:rPr lang="zh-CN" altLang="zh-CN" dirty="0"/>
              <a:t>=</a:t>
            </a:r>
            <a:r>
              <a:rPr lang="zh-CN" altLang="en-US" dirty="0"/>
              <a:t> </a:t>
            </a:r>
            <a:r>
              <a:rPr lang="en-US" altLang="zh-CN" dirty="0" smtClean="0"/>
              <a:t>0.</a:t>
            </a:r>
            <a:r>
              <a:rPr lang="zh-CN" altLang="zh-CN" dirty="0"/>
              <a:t>9</a:t>
            </a:r>
            <a:r>
              <a:rPr lang="zh-CN" altLang="en-US" baseline="-25000" dirty="0" smtClean="0"/>
              <a:t> </a:t>
            </a:r>
            <a:endParaRPr lang="en-US" dirty="0"/>
          </a:p>
        </p:txBody>
      </p:sp>
      <p:pic>
        <p:nvPicPr>
          <p:cNvPr id="3" name="Picture 2" descr="gg1.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" y="1895670"/>
            <a:ext cx="4564331" cy="4564331"/>
          </a:xfrm>
          <a:prstGeom prst="rect">
            <a:avLst/>
          </a:prstGeom>
        </p:spPr>
      </p:pic>
      <p:pic>
        <p:nvPicPr>
          <p:cNvPr id="4" name="Picture 3" descr="gg4.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668" y="1895670"/>
            <a:ext cx="4564331" cy="45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143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Eg</a:t>
            </a:r>
            <a:r>
              <a:rPr lang="zh-CN" altLang="zh-CN" dirty="0" smtClean="0"/>
              <a:t>2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dirty="0"/>
              <a:t>π</a:t>
            </a:r>
            <a:r>
              <a:rPr lang="en-US" altLang="zh-CN" baseline="-25000" dirty="0"/>
              <a:t>1</a:t>
            </a:r>
            <a:r>
              <a:rPr lang="en-US" dirty="0"/>
              <a:t> =</a:t>
            </a:r>
            <a:r>
              <a:rPr lang="zh-CN" altLang="en-US" dirty="0"/>
              <a:t> </a:t>
            </a:r>
            <a:r>
              <a:rPr lang="en-US" altLang="zh-CN" dirty="0" smtClean="0"/>
              <a:t>0.5,</a:t>
            </a:r>
            <a:r>
              <a:rPr lang="zh-CN" altLang="en-US" dirty="0" smtClean="0"/>
              <a:t> </a:t>
            </a:r>
            <a:r>
              <a:rPr lang="en-US" dirty="0" smtClean="0"/>
              <a:t> </a:t>
            </a:r>
            <a:r>
              <a:rPr lang="en-US" dirty="0"/>
              <a:t>π</a:t>
            </a:r>
            <a:r>
              <a:rPr lang="en-US" altLang="zh-CN" baseline="-25000" dirty="0"/>
              <a:t>2</a:t>
            </a:r>
            <a:r>
              <a:rPr lang="zh-CN" altLang="en-US" baseline="-25000" dirty="0"/>
              <a:t> </a:t>
            </a:r>
            <a:r>
              <a:rPr lang="zh-CN" altLang="zh-CN" dirty="0"/>
              <a:t>=</a:t>
            </a:r>
            <a:r>
              <a:rPr lang="zh-CN" altLang="en-US" dirty="0"/>
              <a:t> </a:t>
            </a:r>
            <a:r>
              <a:rPr lang="en-US" altLang="zh-CN" dirty="0" smtClean="0"/>
              <a:t>0.5</a:t>
            </a:r>
            <a:r>
              <a:rPr lang="zh-CN" altLang="en-US" baseline="-25000" dirty="0" smtClean="0"/>
              <a:t> </a:t>
            </a:r>
            <a:endParaRPr lang="en-US" dirty="0"/>
          </a:p>
        </p:txBody>
      </p:sp>
      <p:pic>
        <p:nvPicPr>
          <p:cNvPr id="3" name="Picture 2" descr="gg3.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3220"/>
            <a:ext cx="4936180" cy="4936180"/>
          </a:xfrm>
          <a:prstGeom prst="rect">
            <a:avLst/>
          </a:prstGeom>
        </p:spPr>
      </p:pic>
      <p:pic>
        <p:nvPicPr>
          <p:cNvPr id="4" name="Picture 3" descr="gg3.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094" y="1693220"/>
            <a:ext cx="4936180" cy="493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45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Eg</a:t>
            </a:r>
            <a:r>
              <a:rPr lang="zh-CN" altLang="zh-CN" dirty="0"/>
              <a:t>2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dirty="0"/>
              <a:t>π</a:t>
            </a:r>
            <a:r>
              <a:rPr lang="en-US" altLang="zh-CN" baseline="-25000" dirty="0"/>
              <a:t>1</a:t>
            </a:r>
            <a:r>
              <a:rPr lang="en-US" dirty="0"/>
              <a:t> =</a:t>
            </a:r>
            <a:r>
              <a:rPr lang="zh-CN" altLang="en-US" dirty="0"/>
              <a:t> </a:t>
            </a:r>
            <a:r>
              <a:rPr lang="en-US" altLang="zh-CN" dirty="0"/>
              <a:t>0.5,</a:t>
            </a:r>
            <a:r>
              <a:rPr lang="zh-CN" altLang="en-US" dirty="0"/>
              <a:t> </a:t>
            </a:r>
            <a:r>
              <a:rPr lang="en-US" dirty="0"/>
              <a:t> π</a:t>
            </a:r>
            <a:r>
              <a:rPr lang="en-US" altLang="zh-CN" baseline="-25000" dirty="0"/>
              <a:t>2</a:t>
            </a:r>
            <a:r>
              <a:rPr lang="zh-CN" altLang="en-US" baseline="-25000" dirty="0"/>
              <a:t> </a:t>
            </a:r>
            <a:r>
              <a:rPr lang="zh-CN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0.5</a:t>
            </a:r>
            <a:r>
              <a:rPr lang="zh-CN" altLang="en-US" baseline="-25000" dirty="0"/>
              <a:t> </a:t>
            </a:r>
            <a:endParaRPr lang="en-US" dirty="0"/>
          </a:p>
        </p:txBody>
      </p:sp>
      <p:pic>
        <p:nvPicPr>
          <p:cNvPr id="3" name="Picture 2" descr="gg6.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4074"/>
            <a:ext cx="4715325" cy="4715325"/>
          </a:xfrm>
          <a:prstGeom prst="rect">
            <a:avLst/>
          </a:prstGeom>
        </p:spPr>
      </p:pic>
      <p:pic>
        <p:nvPicPr>
          <p:cNvPr id="5" name="Picture 4" descr="gg6.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44" y="1894236"/>
            <a:ext cx="4735164" cy="473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03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Eg</a:t>
            </a:r>
            <a:r>
              <a:rPr lang="zh-CN" altLang="zh-CN" dirty="0"/>
              <a:t>2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dirty="0"/>
              <a:t>π</a:t>
            </a:r>
            <a:r>
              <a:rPr lang="en-US" altLang="zh-CN" baseline="-25000" dirty="0"/>
              <a:t>1</a:t>
            </a:r>
            <a:r>
              <a:rPr lang="en-US" dirty="0"/>
              <a:t> =</a:t>
            </a:r>
            <a:r>
              <a:rPr lang="zh-CN" altLang="en-US" dirty="0"/>
              <a:t> </a:t>
            </a:r>
            <a:r>
              <a:rPr lang="en-US" altLang="zh-CN" dirty="0"/>
              <a:t>0.5,</a:t>
            </a:r>
            <a:r>
              <a:rPr lang="zh-CN" altLang="en-US" dirty="0"/>
              <a:t> </a:t>
            </a:r>
            <a:r>
              <a:rPr lang="en-US" dirty="0"/>
              <a:t> π</a:t>
            </a:r>
            <a:r>
              <a:rPr lang="en-US" altLang="zh-CN" baseline="-25000" dirty="0"/>
              <a:t>2</a:t>
            </a:r>
            <a:r>
              <a:rPr lang="zh-CN" altLang="en-US" baseline="-25000" dirty="0"/>
              <a:t> </a:t>
            </a:r>
            <a:r>
              <a:rPr lang="zh-CN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0.5</a:t>
            </a:r>
            <a:r>
              <a:rPr lang="zh-CN" altLang="en-US" baseline="-25000" dirty="0"/>
              <a:t> </a:t>
            </a:r>
            <a:endParaRPr lang="en-US" dirty="0"/>
          </a:p>
        </p:txBody>
      </p:sp>
      <p:pic>
        <p:nvPicPr>
          <p:cNvPr id="3" name="Picture 2" descr="gg3.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" y="2061311"/>
            <a:ext cx="4568088" cy="4568088"/>
          </a:xfrm>
          <a:prstGeom prst="rect">
            <a:avLst/>
          </a:prstGeom>
        </p:spPr>
      </p:pic>
      <p:pic>
        <p:nvPicPr>
          <p:cNvPr id="5" name="Picture 4" descr="gg6.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910" y="2061310"/>
            <a:ext cx="4568089" cy="456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16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Eg</a:t>
            </a:r>
            <a:r>
              <a:rPr lang="zh-CN" altLang="zh-CN" dirty="0"/>
              <a:t>3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dirty="0"/>
              <a:t>π</a:t>
            </a:r>
            <a:r>
              <a:rPr lang="en-US" altLang="zh-CN" baseline="-25000" dirty="0"/>
              <a:t>1</a:t>
            </a:r>
            <a:r>
              <a:rPr lang="en-US" dirty="0"/>
              <a:t> =</a:t>
            </a:r>
            <a:r>
              <a:rPr lang="zh-CN" altLang="en-US" dirty="0"/>
              <a:t> </a:t>
            </a:r>
            <a:r>
              <a:rPr lang="en-US" altLang="zh-CN" dirty="0" smtClean="0"/>
              <a:t>0.</a:t>
            </a:r>
            <a:r>
              <a:rPr lang="zh-CN" altLang="zh-CN" dirty="0"/>
              <a:t>9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dirty="0" smtClean="0"/>
              <a:t> </a:t>
            </a:r>
            <a:r>
              <a:rPr lang="en-US" dirty="0"/>
              <a:t>π</a:t>
            </a:r>
            <a:r>
              <a:rPr lang="en-US" altLang="zh-CN" baseline="-25000" dirty="0"/>
              <a:t>2</a:t>
            </a:r>
            <a:r>
              <a:rPr lang="zh-CN" altLang="en-US" baseline="-25000" dirty="0"/>
              <a:t> </a:t>
            </a:r>
            <a:r>
              <a:rPr lang="zh-CN" altLang="zh-CN" dirty="0"/>
              <a:t>=</a:t>
            </a:r>
            <a:r>
              <a:rPr lang="zh-CN" altLang="en-US" dirty="0"/>
              <a:t> </a:t>
            </a:r>
            <a:r>
              <a:rPr lang="en-US" altLang="zh-CN" dirty="0" smtClean="0"/>
              <a:t>0.</a:t>
            </a:r>
            <a:r>
              <a:rPr lang="zh-CN" altLang="zh-CN" dirty="0"/>
              <a:t>1</a:t>
            </a:r>
            <a:endParaRPr lang="en-US" dirty="0"/>
          </a:p>
        </p:txBody>
      </p:sp>
      <p:pic>
        <p:nvPicPr>
          <p:cNvPr id="3" name="Picture 2" descr="gg2.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4814"/>
            <a:ext cx="4711569" cy="4711569"/>
          </a:xfrm>
          <a:prstGeom prst="rect">
            <a:avLst/>
          </a:prstGeom>
        </p:spPr>
      </p:pic>
      <p:pic>
        <p:nvPicPr>
          <p:cNvPr id="4" name="Picture 3" descr="gg2.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534" y="1674814"/>
            <a:ext cx="4711569" cy="471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110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Eg</a:t>
            </a:r>
            <a:r>
              <a:rPr lang="zh-CN" altLang="zh-CN" dirty="0" smtClean="0"/>
              <a:t>3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dirty="0"/>
              <a:t>π</a:t>
            </a:r>
            <a:r>
              <a:rPr lang="en-US" altLang="zh-CN" baseline="-25000" dirty="0"/>
              <a:t>1</a:t>
            </a:r>
            <a:r>
              <a:rPr lang="en-US" dirty="0"/>
              <a:t> =</a:t>
            </a:r>
            <a:r>
              <a:rPr lang="zh-CN" altLang="en-US" dirty="0"/>
              <a:t> </a:t>
            </a:r>
            <a:r>
              <a:rPr lang="en-US" altLang="zh-CN" dirty="0" smtClean="0"/>
              <a:t>0.9,</a:t>
            </a:r>
            <a:r>
              <a:rPr lang="zh-CN" altLang="en-US" dirty="0" smtClean="0"/>
              <a:t> </a:t>
            </a:r>
            <a:r>
              <a:rPr lang="en-US" dirty="0" smtClean="0"/>
              <a:t> </a:t>
            </a:r>
            <a:r>
              <a:rPr lang="en-US" dirty="0"/>
              <a:t>π</a:t>
            </a:r>
            <a:r>
              <a:rPr lang="en-US" altLang="zh-CN" baseline="-25000" dirty="0"/>
              <a:t>2</a:t>
            </a:r>
            <a:r>
              <a:rPr lang="zh-CN" altLang="en-US" baseline="-25000" dirty="0"/>
              <a:t> </a:t>
            </a:r>
            <a:r>
              <a:rPr lang="zh-CN" altLang="zh-CN" dirty="0"/>
              <a:t>=</a:t>
            </a:r>
            <a:r>
              <a:rPr lang="zh-CN" altLang="en-US" dirty="0"/>
              <a:t> </a:t>
            </a:r>
            <a:r>
              <a:rPr lang="en-US" altLang="zh-CN" dirty="0" smtClean="0"/>
              <a:t>0.1</a:t>
            </a:r>
            <a:r>
              <a:rPr lang="zh-CN" altLang="en-US" baseline="-25000" dirty="0" smtClean="0"/>
              <a:t> </a:t>
            </a:r>
            <a:endParaRPr lang="en-US" dirty="0"/>
          </a:p>
        </p:txBody>
      </p:sp>
      <p:pic>
        <p:nvPicPr>
          <p:cNvPr id="3" name="Picture 2" descr="gg5.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0456"/>
            <a:ext cx="4788943" cy="4788943"/>
          </a:xfrm>
          <a:prstGeom prst="rect">
            <a:avLst/>
          </a:prstGeom>
        </p:spPr>
      </p:pic>
      <p:pic>
        <p:nvPicPr>
          <p:cNvPr id="6" name="Picture 5" descr="gg5.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281" y="1840457"/>
            <a:ext cx="4657149" cy="465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214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Eg</a:t>
            </a:r>
            <a:r>
              <a:rPr lang="zh-CN" altLang="zh-CN" dirty="0"/>
              <a:t>3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dirty="0"/>
              <a:t>π</a:t>
            </a:r>
            <a:r>
              <a:rPr lang="en-US" altLang="zh-CN" baseline="-25000" dirty="0"/>
              <a:t>1</a:t>
            </a:r>
            <a:r>
              <a:rPr lang="en-US" dirty="0"/>
              <a:t> =</a:t>
            </a:r>
            <a:r>
              <a:rPr lang="zh-CN" altLang="en-US" dirty="0"/>
              <a:t> </a:t>
            </a:r>
            <a:r>
              <a:rPr lang="en-US" altLang="zh-CN" dirty="0"/>
              <a:t>0.9,</a:t>
            </a:r>
            <a:r>
              <a:rPr lang="zh-CN" altLang="en-US" dirty="0"/>
              <a:t> </a:t>
            </a:r>
            <a:r>
              <a:rPr lang="en-US" dirty="0"/>
              <a:t> π</a:t>
            </a:r>
            <a:r>
              <a:rPr lang="en-US" altLang="zh-CN" baseline="-25000" dirty="0"/>
              <a:t>2</a:t>
            </a:r>
            <a:r>
              <a:rPr lang="zh-CN" altLang="en-US" baseline="-25000" dirty="0"/>
              <a:t> </a:t>
            </a:r>
            <a:r>
              <a:rPr lang="zh-CN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0.1</a:t>
            </a:r>
            <a:r>
              <a:rPr lang="zh-CN" altLang="en-US" baseline="-25000" dirty="0"/>
              <a:t> </a:t>
            </a:r>
            <a:endParaRPr lang="en-US" dirty="0"/>
          </a:p>
        </p:txBody>
      </p:sp>
      <p:pic>
        <p:nvPicPr>
          <p:cNvPr id="6" name="Picture 5" descr="gg5.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892" y="1950884"/>
            <a:ext cx="4678516" cy="4678516"/>
          </a:xfrm>
          <a:prstGeom prst="rect">
            <a:avLst/>
          </a:prstGeom>
        </p:spPr>
      </p:pic>
      <p:pic>
        <p:nvPicPr>
          <p:cNvPr id="7" name="Picture 6" descr="gg2.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" y="1950884"/>
            <a:ext cx="4678516" cy="467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258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 of Surrogate Variable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2: Identify the subset of genes driving each orthogonal signature of EH.</a:t>
            </a:r>
          </a:p>
          <a:p>
            <a:pPr lvl="1"/>
            <a:r>
              <a:rPr lang="en-US" dirty="0" smtClean="0"/>
              <a:t>Apply a significance analysis of associations between genes and the EH signatures on the residual matrix. 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92409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70223"/>
              </p:ext>
            </p:extLst>
          </p:nvPr>
        </p:nvGraphicFramePr>
        <p:xfrm>
          <a:off x="1159680" y="2411000"/>
          <a:ext cx="6663571" cy="2282163"/>
        </p:xfrm>
        <a:graphic>
          <a:graphicData uri="http://schemas.openxmlformats.org/drawingml/2006/table">
            <a:tbl>
              <a:tblPr/>
              <a:tblGrid>
                <a:gridCol w="571163"/>
                <a:gridCol w="1925032"/>
                <a:gridCol w="994247"/>
                <a:gridCol w="973092"/>
                <a:gridCol w="1057710"/>
                <a:gridCol w="1142327"/>
              </a:tblGrid>
              <a:tr h="26796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batch vector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surrogate variable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035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Noise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354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PC1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π1 = 0.1, π2 = 0.9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53.43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53.13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21.39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18.41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35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π1 = 0.5, π2 = 0.5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5.04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5.59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35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π1 = 0.9, π2 = 0.1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53.52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53.13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72.36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87.8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6211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896363"/>
              </p:ext>
            </p:extLst>
          </p:nvPr>
        </p:nvGraphicFramePr>
        <p:xfrm>
          <a:off x="457200" y="2466211"/>
          <a:ext cx="8229600" cy="1774328"/>
        </p:xfrm>
        <a:graphic>
          <a:graphicData uri="http://schemas.openxmlformats.org/drawingml/2006/table">
            <a:tbl>
              <a:tblPr/>
              <a:tblGrid>
                <a:gridCol w="420833"/>
                <a:gridCol w="1734102"/>
                <a:gridCol w="1769952"/>
                <a:gridCol w="1587638"/>
                <a:gridCol w="1306286"/>
                <a:gridCol w="1410789"/>
              </a:tblGrid>
              <a:tr h="451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residual gene affected by batch &amp; class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residual gene affected by batch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059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Noise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59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PC1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π1 = 0.1, π2 = 0.9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26.46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26.4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0.48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5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π1 = 0.5, π2 = 0.5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26.62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26.3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5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π1 = 0.9, π2 = 0.1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39.43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5989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556583"/>
              </p:ext>
            </p:extLst>
          </p:nvPr>
        </p:nvGraphicFramePr>
        <p:xfrm>
          <a:off x="699491" y="2392593"/>
          <a:ext cx="7528728" cy="2374191"/>
        </p:xfrm>
        <a:graphic>
          <a:graphicData uri="http://schemas.openxmlformats.org/drawingml/2006/table">
            <a:tbl>
              <a:tblPr/>
              <a:tblGrid>
                <a:gridCol w="497006"/>
                <a:gridCol w="1822358"/>
                <a:gridCol w="1624256"/>
                <a:gridCol w="1099433"/>
                <a:gridCol w="1195036"/>
                <a:gridCol w="1290639"/>
              </a:tblGrid>
              <a:tr h="45819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gene affected by batch &amp; class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gene affected by batch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79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Noise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90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PC1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π1 = 0.1, π2 = 0.9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42.02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18.43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57.08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53.12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9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π1 = 0.5, π2 = 0.5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48.78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9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π1 = 0.9, π2 = 0.1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72.6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71.57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57.82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53.12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5885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</a:t>
            </a:r>
            <a:r>
              <a:rPr lang="en-US" dirty="0" smtClean="0"/>
              <a:t> False Discovery Rate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collection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null</a:t>
            </a:r>
            <a:r>
              <a:rPr lang="zh-CN" altLang="en-US" dirty="0" smtClean="0"/>
              <a:t> </a:t>
            </a:r>
            <a:r>
              <a:rPr lang="en-US" altLang="zh-CN" dirty="0" smtClean="0"/>
              <a:t>hypotheses:</a:t>
            </a:r>
          </a:p>
          <a:p>
            <a:pPr lvl="1"/>
            <a:r>
              <a:rPr lang="en-US" altLang="zh-CN" dirty="0" smtClean="0"/>
              <a:t>H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H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…,H</a:t>
            </a:r>
            <a:r>
              <a:rPr lang="en-US" altLang="zh-CN" baseline="-25000" dirty="0" smtClean="0"/>
              <a:t>N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en-US" dirty="0" smtClean="0"/>
              <a:t>Test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statistics</a:t>
            </a:r>
            <a:r>
              <a:rPr lang="zh-CN" altLang="en-US" dirty="0" smtClean="0"/>
              <a:t> </a:t>
            </a:r>
            <a:r>
              <a:rPr lang="en-US" altLang="zh-CN" dirty="0" smtClean="0"/>
              <a:t>(not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necessarily</a:t>
            </a:r>
            <a:r>
              <a:rPr lang="zh-CN" altLang="en-US" dirty="0" smtClean="0"/>
              <a:t> </a:t>
            </a:r>
            <a:r>
              <a:rPr lang="en-US" altLang="zh-CN" dirty="0" smtClean="0"/>
              <a:t>independent):</a:t>
            </a:r>
          </a:p>
          <a:p>
            <a:pPr lvl="1"/>
            <a:r>
              <a:rPr lang="en-US" altLang="zh-CN" dirty="0" smtClean="0"/>
              <a:t>Y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Y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…,</a:t>
            </a:r>
            <a:r>
              <a:rPr lang="zh-CN" altLang="en-US" dirty="0" smtClean="0"/>
              <a:t> </a:t>
            </a:r>
            <a:r>
              <a:rPr lang="en-US" altLang="zh-CN" dirty="0" smtClean="0"/>
              <a:t>Y</a:t>
            </a:r>
            <a:r>
              <a:rPr lang="en-US" altLang="zh-CN" baseline="-25000" dirty="0" smtClean="0"/>
              <a:t>N</a:t>
            </a:r>
            <a:endParaRPr lang="en-US" altLang="zh-CN" dirty="0" smtClean="0"/>
          </a:p>
          <a:p>
            <a:r>
              <a:rPr lang="en-US" dirty="0" smtClean="0"/>
              <a:t>Corresponding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p-values:</a:t>
            </a:r>
          </a:p>
          <a:p>
            <a:pPr lvl="1"/>
            <a:r>
              <a:rPr lang="en-US" dirty="0" smtClean="0"/>
              <a:t>P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P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…,</a:t>
            </a:r>
            <a:r>
              <a:rPr lang="zh-CN" altLang="en-US" dirty="0" smtClean="0"/>
              <a:t> </a:t>
            </a:r>
            <a:r>
              <a:rPr lang="en-US" altLang="zh-CN" dirty="0" smtClean="0"/>
              <a:t>P</a:t>
            </a:r>
            <a:r>
              <a:rPr lang="en-US" altLang="zh-CN" baseline="-25000" dirty="0" smtClean="0"/>
              <a:t>N</a:t>
            </a:r>
          </a:p>
          <a:p>
            <a:r>
              <a:rPr lang="en-US" dirty="0" smtClean="0"/>
              <a:t>Corresponding</a:t>
            </a:r>
            <a:r>
              <a:rPr lang="zh-CN" altLang="en-US" dirty="0" smtClean="0"/>
              <a:t> </a:t>
            </a:r>
            <a:r>
              <a:rPr lang="en-US" dirty="0" smtClean="0"/>
              <a:t>z</a:t>
            </a:r>
            <a:r>
              <a:rPr lang="en-US" altLang="zh-CN" dirty="0" smtClean="0"/>
              <a:t>-values:</a:t>
            </a:r>
          </a:p>
          <a:p>
            <a:pPr lvl="1"/>
            <a:r>
              <a:rPr lang="en-US" dirty="0" err="1" smtClean="0"/>
              <a:t>z</a:t>
            </a:r>
            <a:r>
              <a:rPr lang="en-US" baseline="-25000" dirty="0" err="1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Φ</a:t>
            </a:r>
            <a:r>
              <a:rPr lang="en-US" altLang="zh-CN" baseline="30000" dirty="0" smtClean="0"/>
              <a:t>-1</a:t>
            </a:r>
            <a:r>
              <a:rPr lang="en-US" altLang="zh-CN" dirty="0" smtClean="0"/>
              <a:t>(P</a:t>
            </a:r>
            <a:r>
              <a:rPr lang="en-US" altLang="zh-CN" baseline="-25000" dirty="0" smtClean="0"/>
              <a:t>i</a:t>
            </a:r>
            <a:r>
              <a:rPr lang="en-US" altLang="zh-CN" dirty="0" smtClean="0"/>
              <a:t>),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1,2,</a:t>
            </a:r>
            <a:r>
              <a:rPr lang="zh-CN" altLang="en-US" dirty="0" smtClean="0"/>
              <a:t> </a:t>
            </a:r>
            <a:r>
              <a:rPr lang="en-US" altLang="zh-CN" dirty="0" smtClean="0"/>
              <a:t>…,</a:t>
            </a:r>
            <a:r>
              <a:rPr lang="zh-CN" altLang="en-US" dirty="0" smtClean="0"/>
              <a:t> </a:t>
            </a:r>
            <a:r>
              <a:rPr lang="en-US" altLang="zh-CN" dirty="0" smtClean="0"/>
              <a:t>N</a:t>
            </a:r>
          </a:p>
          <a:p>
            <a:pPr lvl="1"/>
            <a:r>
              <a:rPr lang="en-US" altLang="zh-CN" dirty="0" err="1" smtClean="0"/>
              <a:t>z</a:t>
            </a:r>
            <a:r>
              <a:rPr lang="en-US" altLang="zh-CN" baseline="-25000" dirty="0" err="1" smtClean="0"/>
              <a:t>i</a:t>
            </a:r>
            <a:r>
              <a:rPr lang="en-US" altLang="zh-CN" dirty="0" err="1" smtClean="0"/>
              <a:t>|H</a:t>
            </a:r>
            <a:r>
              <a:rPr lang="en-US" altLang="zh-CN" baseline="-25000" dirty="0" err="1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follows</a:t>
            </a:r>
            <a:r>
              <a:rPr lang="zh-CN" altLang="en-US" dirty="0" smtClean="0"/>
              <a:t> </a:t>
            </a:r>
            <a:r>
              <a:rPr lang="en-US" altLang="zh-CN" dirty="0" smtClean="0"/>
              <a:t>N(0,</a:t>
            </a:r>
            <a:r>
              <a:rPr lang="zh-CN" altLang="en-US" dirty="0" smtClean="0"/>
              <a:t> </a:t>
            </a:r>
            <a:r>
              <a:rPr lang="en-US" altLang="zh-CN" dirty="0" smtClean="0"/>
              <a:t>1)</a:t>
            </a:r>
          </a:p>
          <a:p>
            <a:pPr lvl="2"/>
            <a:r>
              <a:rPr lang="en-US" dirty="0" smtClean="0"/>
              <a:t>Theoretical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null</a:t>
            </a:r>
            <a:r>
              <a:rPr lang="zh-CN" altLang="en-US" dirty="0" smtClean="0"/>
              <a:t> </a:t>
            </a:r>
            <a:r>
              <a:rPr lang="en-US" altLang="zh-CN" dirty="0" smtClean="0"/>
              <a:t>hypothesis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339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False Discovery 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Assume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z</a:t>
            </a:r>
            <a:r>
              <a:rPr lang="en-US" altLang="zh-CN" baseline="-25000" dirty="0" err="1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has</a:t>
            </a:r>
            <a:r>
              <a:rPr lang="zh-CN" altLang="en-US" dirty="0" smtClean="0"/>
              <a:t> </a:t>
            </a:r>
            <a:r>
              <a:rPr lang="en-US" altLang="zh-CN" dirty="0" smtClean="0"/>
              <a:t>density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either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f</a:t>
            </a:r>
            <a:r>
              <a:rPr lang="en-US" altLang="zh-CN" baseline="-25000" dirty="0" smtClean="0"/>
              <a:t>0</a:t>
            </a:r>
            <a:r>
              <a:rPr lang="en-US" altLang="zh-CN" dirty="0" smtClean="0"/>
              <a:t>(z)</a:t>
            </a:r>
            <a:r>
              <a:rPr lang="zh-CN" altLang="en-US" dirty="0" smtClean="0"/>
              <a:t> </a:t>
            </a:r>
            <a:r>
              <a:rPr lang="en-US" altLang="zh-CN" dirty="0" smtClean="0"/>
              <a:t>or</a:t>
            </a:r>
            <a:r>
              <a:rPr lang="zh-CN" altLang="en-US" dirty="0" smtClean="0"/>
              <a:t> </a:t>
            </a:r>
            <a:r>
              <a:rPr lang="en-US" altLang="zh-CN" dirty="0" smtClean="0"/>
              <a:t>f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(z),</a:t>
            </a:r>
            <a:r>
              <a:rPr lang="zh-CN" altLang="en-US" dirty="0" smtClean="0"/>
              <a:t> </a:t>
            </a:r>
            <a:r>
              <a:rPr lang="en-US" altLang="zh-CN" dirty="0" smtClean="0"/>
              <a:t>depending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its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class.</a:t>
            </a:r>
          </a:p>
          <a:p>
            <a:pPr lvl="1"/>
            <a:r>
              <a:rPr lang="en-US" altLang="zh-CN" dirty="0" smtClean="0"/>
              <a:t>p</a:t>
            </a:r>
            <a:r>
              <a:rPr lang="en-US" altLang="zh-CN" baseline="-25000" dirty="0" smtClean="0"/>
              <a:t>0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Pr</a:t>
            </a:r>
            <a:r>
              <a:rPr lang="en-US" altLang="zh-CN" dirty="0" smtClean="0"/>
              <a:t>{Uninteresting},</a:t>
            </a:r>
            <a:r>
              <a:rPr lang="zh-CN" altLang="en-US" dirty="0" smtClean="0"/>
              <a:t> </a:t>
            </a:r>
            <a:r>
              <a:rPr lang="en-US" altLang="zh-CN" dirty="0"/>
              <a:t>f</a:t>
            </a:r>
            <a:r>
              <a:rPr lang="en-US" altLang="zh-CN" baseline="-25000" dirty="0"/>
              <a:t>0</a:t>
            </a:r>
            <a:r>
              <a:rPr lang="en-US" altLang="zh-CN" dirty="0"/>
              <a:t>(z)</a:t>
            </a:r>
            <a:r>
              <a:rPr lang="zh-CN" altLang="en-US" dirty="0"/>
              <a:t> </a:t>
            </a:r>
            <a:r>
              <a:rPr lang="en-US" altLang="zh-CN" dirty="0" smtClean="0"/>
              <a:t>density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Uninteresting(Null)</a:t>
            </a:r>
          </a:p>
          <a:p>
            <a:pPr lvl="1"/>
            <a:r>
              <a:rPr lang="en-US" altLang="zh-CN" dirty="0" smtClean="0"/>
              <a:t>p</a:t>
            </a:r>
            <a:r>
              <a:rPr lang="zh-CN" altLang="zh-CN" baseline="-25000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 err="1"/>
              <a:t>Pr</a:t>
            </a:r>
            <a:r>
              <a:rPr lang="en-US" altLang="zh-CN" dirty="0" smtClean="0"/>
              <a:t>{Interesting</a:t>
            </a:r>
            <a:r>
              <a:rPr lang="en-US" altLang="zh-CN" dirty="0"/>
              <a:t>},</a:t>
            </a:r>
            <a:r>
              <a:rPr lang="zh-CN" altLang="en-US" dirty="0"/>
              <a:t> </a:t>
            </a:r>
            <a:r>
              <a:rPr lang="en-US" altLang="zh-CN" dirty="0" smtClean="0"/>
              <a:t>f</a:t>
            </a:r>
            <a:r>
              <a:rPr lang="zh-CN" altLang="zh-CN" baseline="-25000" dirty="0" smtClean="0"/>
              <a:t>1</a:t>
            </a:r>
            <a:r>
              <a:rPr lang="en-US" altLang="zh-CN" dirty="0" smtClean="0"/>
              <a:t>(</a:t>
            </a:r>
            <a:r>
              <a:rPr lang="en-US" altLang="zh-CN" dirty="0"/>
              <a:t>z)</a:t>
            </a:r>
            <a:r>
              <a:rPr lang="zh-CN" altLang="en-US" dirty="0"/>
              <a:t> </a:t>
            </a:r>
            <a:r>
              <a:rPr lang="en-US" altLang="zh-CN" dirty="0"/>
              <a:t>density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en-US" altLang="zh-CN" dirty="0" smtClean="0"/>
              <a:t>nteresting</a:t>
            </a:r>
            <a:r>
              <a:rPr lang="en-US" altLang="zh-CN" dirty="0"/>
              <a:t>(</a:t>
            </a:r>
            <a:r>
              <a:rPr lang="en-US" altLang="zh-CN" dirty="0" err="1" smtClean="0"/>
              <a:t>Nonnull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Mixture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density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z-values</a:t>
            </a:r>
          </a:p>
          <a:p>
            <a:pPr lvl="1"/>
            <a:r>
              <a:rPr lang="en-US" altLang="zh-CN" dirty="0" smtClean="0"/>
              <a:t>f(z)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p</a:t>
            </a:r>
            <a:r>
              <a:rPr lang="en-US" altLang="zh-CN" baseline="-25000" dirty="0" smtClean="0"/>
              <a:t>0</a:t>
            </a:r>
            <a:r>
              <a:rPr lang="en-US" altLang="zh-CN" dirty="0" smtClean="0"/>
              <a:t>f</a:t>
            </a:r>
            <a:r>
              <a:rPr lang="en-US" altLang="zh-CN" baseline="-25000" dirty="0" smtClean="0"/>
              <a:t>0</a:t>
            </a:r>
            <a:r>
              <a:rPr lang="en-US" altLang="zh-CN" dirty="0"/>
              <a:t>(z</a:t>
            </a:r>
            <a:r>
              <a:rPr lang="en-US" altLang="zh-CN" dirty="0" smtClean="0"/>
              <a:t>)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p</a:t>
            </a:r>
            <a:r>
              <a:rPr lang="zh-CN" altLang="zh-CN" baseline="-25000" dirty="0" smtClean="0"/>
              <a:t>1</a:t>
            </a:r>
            <a:r>
              <a:rPr lang="en-US" altLang="zh-CN" dirty="0" smtClean="0"/>
              <a:t>f</a:t>
            </a:r>
            <a:r>
              <a:rPr lang="zh-CN" altLang="zh-CN" baseline="-25000" dirty="0" smtClean="0"/>
              <a:t>1</a:t>
            </a:r>
            <a:r>
              <a:rPr lang="en-US" altLang="zh-CN" dirty="0" smtClean="0"/>
              <a:t>(</a:t>
            </a:r>
            <a:r>
              <a:rPr lang="en-US" altLang="zh-CN" dirty="0"/>
              <a:t>z)</a:t>
            </a:r>
            <a:r>
              <a:rPr lang="zh-CN" altLang="en-US" dirty="0"/>
              <a:t> </a:t>
            </a:r>
            <a:endParaRPr lang="en-US" altLang="zh-CN" dirty="0" smtClean="0"/>
          </a:p>
          <a:p>
            <a:r>
              <a:rPr lang="en-US" altLang="zh-CN" dirty="0" smtClean="0"/>
              <a:t>local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false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discovery</a:t>
            </a:r>
            <a:r>
              <a:rPr lang="zh-CN" altLang="en-US" dirty="0" smtClean="0"/>
              <a:t> </a:t>
            </a:r>
            <a:r>
              <a:rPr lang="en-US" altLang="zh-CN" dirty="0" smtClean="0"/>
              <a:t>rate</a:t>
            </a:r>
          </a:p>
          <a:p>
            <a:pPr lvl="1"/>
            <a:r>
              <a:rPr lang="en-US" altLang="zh-CN" dirty="0" err="1" smtClean="0"/>
              <a:t>Pr</a:t>
            </a:r>
            <a:r>
              <a:rPr lang="en-US" altLang="zh-CN" dirty="0" smtClean="0"/>
              <a:t>{Uninteresting</a:t>
            </a:r>
            <a:r>
              <a:rPr lang="zh-CN" altLang="en-US" dirty="0" smtClean="0"/>
              <a:t>|</a:t>
            </a:r>
            <a:r>
              <a:rPr lang="en-US" altLang="zh-CN" dirty="0" smtClean="0"/>
              <a:t>z}</a:t>
            </a:r>
            <a:r>
              <a:rPr lang="zh-CN" altLang="en-US" dirty="0" smtClean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 smtClean="0"/>
              <a:t>p</a:t>
            </a:r>
            <a:r>
              <a:rPr lang="en-US" altLang="zh-CN" baseline="-25000" dirty="0" smtClean="0"/>
              <a:t>0</a:t>
            </a:r>
            <a:r>
              <a:rPr lang="zh-CN" altLang="en-US" baseline="-25000" dirty="0" smtClean="0"/>
              <a:t> </a:t>
            </a:r>
            <a:r>
              <a:rPr lang="en-US" altLang="zh-CN" dirty="0" err="1" smtClean="0"/>
              <a:t>fdr</a:t>
            </a:r>
            <a:r>
              <a:rPr lang="en-US" altLang="zh-CN" dirty="0" smtClean="0"/>
              <a:t>(</a:t>
            </a:r>
            <a:r>
              <a:rPr lang="en-US" altLang="zh-CN" dirty="0"/>
              <a:t>z)</a:t>
            </a:r>
            <a:r>
              <a:rPr lang="zh-CN" altLang="en-US" dirty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/>
              <a:t>p</a:t>
            </a:r>
            <a:r>
              <a:rPr lang="en-US" altLang="zh-CN" baseline="-25000" dirty="0"/>
              <a:t>0</a:t>
            </a:r>
            <a:r>
              <a:rPr lang="en-US" altLang="zh-CN" dirty="0"/>
              <a:t>f</a:t>
            </a:r>
            <a:r>
              <a:rPr lang="en-US" altLang="zh-CN" baseline="-25000" dirty="0"/>
              <a:t>0</a:t>
            </a:r>
            <a:r>
              <a:rPr lang="en-US" altLang="zh-CN" dirty="0"/>
              <a:t>(z</a:t>
            </a:r>
            <a:r>
              <a:rPr lang="en-US" altLang="zh-CN" dirty="0" smtClean="0"/>
              <a:t>)</a:t>
            </a:r>
            <a:r>
              <a:rPr lang="en-US" altLang="zh-CN" dirty="0" smtClean="0"/>
              <a:t>/f(z)</a:t>
            </a:r>
            <a:r>
              <a:rPr lang="zh-CN" altLang="en-US" dirty="0" smtClean="0"/>
              <a:t> </a:t>
            </a:r>
            <a:r>
              <a:rPr lang="zh-CN" altLang="en-US" dirty="0" smtClean="0"/>
              <a:t> </a:t>
            </a:r>
            <a:endParaRPr lang="en-US" altLang="zh-CN" dirty="0"/>
          </a:p>
          <a:p>
            <a:pPr lvl="1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166731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 of Surrogate Variable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Step 3: For each subset of genes, build a surrogate variable based on the full EH signature of that subset in the original expression data.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65417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 of Surrogate Variable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4: Include all significant surrogate variables as covariates in subsequent regression analysis.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58791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High</a:t>
            </a:r>
            <a:r>
              <a:rPr lang="zh-CN" altLang="en-US" dirty="0" smtClean="0"/>
              <a:t> </a:t>
            </a:r>
            <a:r>
              <a:rPr lang="en-US" altLang="zh-CN" dirty="0" smtClean="0"/>
              <a:t>dimension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low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size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setting:</a:t>
            </a:r>
          </a:p>
          <a:p>
            <a:pPr lvl="1"/>
            <a:r>
              <a:rPr lang="zh-CN" altLang="zh-CN" dirty="0" smtClean="0"/>
              <a:t>8</a:t>
            </a:r>
            <a:r>
              <a:rPr lang="en-US" altLang="zh-CN" dirty="0" smtClean="0"/>
              <a:t>0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samples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columns,</a:t>
            </a:r>
            <a:r>
              <a:rPr lang="zh-CN" altLang="en-US" dirty="0" smtClean="0"/>
              <a:t> </a:t>
            </a:r>
            <a:r>
              <a:rPr lang="en-US" altLang="zh-CN" dirty="0" smtClean="0"/>
              <a:t>100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rows</a:t>
            </a:r>
          </a:p>
          <a:p>
            <a:pPr lvl="1"/>
            <a:r>
              <a:rPr lang="zh-CN" altLang="zh-CN" dirty="0" smtClean="0"/>
              <a:t>8</a:t>
            </a:r>
            <a:r>
              <a:rPr lang="en-US" altLang="zh-CN" dirty="0" smtClean="0"/>
              <a:t>0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samples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associated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classes: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4</a:t>
            </a:r>
            <a:r>
              <a:rPr lang="en-US" altLang="zh-CN" dirty="0" smtClean="0"/>
              <a:t>0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samples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endParaRPr lang="en-US" altLang="zh-CN" dirty="0"/>
          </a:p>
          <a:p>
            <a:pPr lvl="2"/>
            <a:r>
              <a:rPr lang="zh-CN" altLang="zh-CN" dirty="0" smtClean="0"/>
              <a:t>4</a:t>
            </a:r>
            <a:r>
              <a:rPr lang="en-US" altLang="zh-CN" dirty="0" smtClean="0"/>
              <a:t>0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samples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</a:t>
            </a:r>
            <a:r>
              <a:rPr lang="zh-CN" altLang="en-US" dirty="0" smtClean="0"/>
              <a:t> </a:t>
            </a:r>
            <a:r>
              <a:rPr lang="en-US" altLang="zh-CN" dirty="0" smtClean="0"/>
              <a:t>2</a:t>
            </a:r>
          </a:p>
          <a:p>
            <a:pPr lvl="2"/>
            <a:r>
              <a:rPr lang="en-US" altLang="zh-CN" dirty="0" smtClean="0"/>
              <a:t>Class </a:t>
            </a:r>
            <a:r>
              <a:rPr lang="en-US" altLang="zh-CN" dirty="0"/>
              <a:t>Vector: y = (1</a:t>
            </a:r>
            <a:r>
              <a:rPr lang="en-US" altLang="zh-CN" baseline="-25000" dirty="0"/>
              <a:t>n11</a:t>
            </a:r>
            <a:r>
              <a:rPr lang="en-US" altLang="zh-CN" dirty="0"/>
              <a:t>, 1</a:t>
            </a:r>
            <a:r>
              <a:rPr lang="en-US" altLang="zh-CN" baseline="-25000" dirty="0"/>
              <a:t>n12</a:t>
            </a:r>
            <a:r>
              <a:rPr lang="en-US" altLang="zh-CN" dirty="0"/>
              <a:t>, 0</a:t>
            </a:r>
            <a:r>
              <a:rPr lang="en-US" altLang="zh-CN" baseline="-25000" dirty="0"/>
              <a:t>n21</a:t>
            </a:r>
            <a:r>
              <a:rPr lang="en-US" altLang="zh-CN" dirty="0"/>
              <a:t>, 0</a:t>
            </a:r>
            <a:r>
              <a:rPr lang="en-US" altLang="zh-CN" baseline="-25000" dirty="0"/>
              <a:t>n22</a:t>
            </a:r>
            <a:r>
              <a:rPr lang="en-US" altLang="zh-CN" dirty="0" smtClean="0"/>
              <a:t>)</a:t>
            </a:r>
          </a:p>
          <a:p>
            <a:pPr lvl="1"/>
            <a:r>
              <a:rPr lang="zh-CN" altLang="zh-CN" dirty="0" smtClean="0"/>
              <a:t>8</a:t>
            </a:r>
            <a:r>
              <a:rPr lang="en-US" altLang="zh-CN" dirty="0" smtClean="0"/>
              <a:t>0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samples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collected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batches: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2</a:t>
            </a:r>
          </a:p>
          <a:p>
            <a:pPr lvl="2"/>
            <a:r>
              <a:rPr lang="el-GR" dirty="0" smtClean="0"/>
              <a:t>π</a:t>
            </a:r>
            <a:r>
              <a:rPr lang="en-US" altLang="zh-CN" baseline="-25000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samples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collected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</a:p>
          <a:p>
            <a:pPr lvl="2"/>
            <a:r>
              <a:rPr lang="el-GR" dirty="0" smtClean="0"/>
              <a:t>π</a:t>
            </a:r>
            <a:r>
              <a:rPr lang="en-US" altLang="zh-CN" baseline="-25000" dirty="0" smtClean="0"/>
              <a:t>2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samples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</a:t>
            </a:r>
            <a:r>
              <a:rPr lang="zh-CN" altLang="en-US" dirty="0" smtClean="0"/>
              <a:t> </a:t>
            </a:r>
            <a:r>
              <a:rPr lang="en-US" altLang="zh-CN" dirty="0" smtClean="0"/>
              <a:t>2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collected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</a:p>
          <a:p>
            <a:pPr lvl="2"/>
            <a:r>
              <a:rPr lang="en-US" altLang="zh-CN" dirty="0" smtClean="0"/>
              <a:t>Batch </a:t>
            </a:r>
            <a:r>
              <a:rPr lang="en-US" altLang="zh-CN" dirty="0"/>
              <a:t>Vector: </a:t>
            </a:r>
            <a:r>
              <a:rPr lang="en-US" altLang="zh-CN" dirty="0" err="1" smtClean="0"/>
              <a:t>bv</a:t>
            </a:r>
            <a:r>
              <a:rPr lang="en-US" altLang="zh-CN" dirty="0" smtClean="0"/>
              <a:t> </a:t>
            </a:r>
            <a:r>
              <a:rPr lang="en-US" altLang="zh-CN" dirty="0"/>
              <a:t>= (1</a:t>
            </a:r>
            <a:r>
              <a:rPr lang="en-US" altLang="zh-CN" baseline="-25000" dirty="0"/>
              <a:t>n11</a:t>
            </a:r>
            <a:r>
              <a:rPr lang="en-US" altLang="zh-CN" dirty="0"/>
              <a:t>, </a:t>
            </a:r>
            <a:r>
              <a:rPr lang="en-US" altLang="zh-CN" dirty="0" smtClean="0"/>
              <a:t>0</a:t>
            </a:r>
            <a:r>
              <a:rPr lang="en-US" altLang="zh-CN" baseline="-25000" dirty="0" smtClean="0"/>
              <a:t>n12</a:t>
            </a:r>
            <a:r>
              <a:rPr lang="en-US" altLang="zh-CN" dirty="0"/>
              <a:t>, </a:t>
            </a:r>
            <a:r>
              <a:rPr lang="en-US" altLang="zh-CN" dirty="0" smtClean="0"/>
              <a:t>1</a:t>
            </a:r>
            <a:r>
              <a:rPr lang="en-US" altLang="zh-CN" baseline="-25000" dirty="0" smtClean="0"/>
              <a:t>n21</a:t>
            </a:r>
            <a:r>
              <a:rPr lang="en-US" altLang="zh-CN" dirty="0"/>
              <a:t>, 0</a:t>
            </a:r>
            <a:r>
              <a:rPr lang="en-US" altLang="zh-CN" baseline="-25000" dirty="0"/>
              <a:t>n22</a:t>
            </a:r>
            <a:r>
              <a:rPr lang="en-US" altLang="zh-CN" dirty="0" smtClean="0"/>
              <a:t>)</a:t>
            </a:r>
          </a:p>
          <a:p>
            <a:pPr lvl="2"/>
            <a:endParaRPr lang="en-US" altLang="zh-CN" dirty="0"/>
          </a:p>
          <a:p>
            <a:pPr marL="457200" lvl="1" indent="0">
              <a:buNone/>
            </a:pPr>
            <a:r>
              <a:rPr lang="en-US" altLang="zh-CN" sz="2200" dirty="0" smtClean="0"/>
              <a:t>Note:</a:t>
            </a:r>
            <a:r>
              <a:rPr lang="zh-CN" altLang="en-US" sz="2200" dirty="0" smtClean="0"/>
              <a:t> </a:t>
            </a:r>
            <a:r>
              <a:rPr lang="en-US" altLang="zh-CN" sz="2400" dirty="0" smtClean="0"/>
              <a:t>n11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el-GR" sz="2400" dirty="0" smtClean="0"/>
              <a:t>π</a:t>
            </a:r>
            <a:r>
              <a:rPr lang="en-US" altLang="zh-CN" sz="2400" baseline="-25000" dirty="0" smtClean="0"/>
              <a:t>1</a:t>
            </a:r>
            <a:r>
              <a:rPr lang="zh-CN" altLang="en-US" sz="2400" dirty="0" smtClean="0"/>
              <a:t>*</a:t>
            </a:r>
            <a:r>
              <a:rPr lang="en-US" altLang="zh-CN" sz="2400" dirty="0" smtClean="0"/>
              <a:t>40,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n12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40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–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n11;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n21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el-GR" sz="2000" dirty="0" smtClean="0"/>
              <a:t>π</a:t>
            </a:r>
            <a:r>
              <a:rPr lang="en-US" altLang="zh-CN" sz="2000" baseline="-25000" dirty="0" smtClean="0"/>
              <a:t>2</a:t>
            </a:r>
            <a:r>
              <a:rPr lang="zh-CN" altLang="en-US" sz="2000" dirty="0" smtClean="0"/>
              <a:t>*</a:t>
            </a:r>
            <a:r>
              <a:rPr lang="en-US" altLang="zh-CN" sz="2000" dirty="0" smtClean="0"/>
              <a:t>40,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n22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=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40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–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n21</a:t>
            </a:r>
            <a:endParaRPr lang="en-US" altLang="zh-CN" sz="2200" dirty="0" smtClean="0"/>
          </a:p>
        </p:txBody>
      </p:sp>
    </p:spTree>
    <p:extLst>
      <p:ext uri="{BB962C8B-B14F-4D97-AF65-F5344CB8AC3E}">
        <p14:creationId xmlns:p14="http://schemas.microsoft.com/office/powerpoint/2010/main" val="335718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of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Balance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Design: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en-US" altLang="zh-CN" baseline="-25000" dirty="0" smtClean="0"/>
              <a:t>1</a:t>
            </a:r>
            <a:r>
              <a:rPr lang="zh-CN" altLang="zh-CN" dirty="0" smtClean="0"/>
              <a:t>=</a:t>
            </a:r>
            <a:r>
              <a:rPr lang="zh-CN" altLang="en-US" dirty="0"/>
              <a:t>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0.5</a:t>
            </a:r>
          </a:p>
          <a:p>
            <a:r>
              <a:rPr lang="en-US" dirty="0" smtClean="0"/>
              <a:t>Unbalance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Design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1"/>
            <a:r>
              <a:rPr lang="en-US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/>
              <a:t>I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en-US" altLang="zh-CN" baseline="-25000" dirty="0" smtClean="0"/>
              <a:t>1</a:t>
            </a:r>
            <a:r>
              <a:rPr lang="zh-CN" altLang="en-US" baseline="-25000" dirty="0" smtClean="0"/>
              <a:t> </a:t>
            </a:r>
            <a:r>
              <a:rPr lang="zh-CN" altLang="zh-CN" dirty="0" smtClean="0"/>
              <a:t>=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en-US" altLang="zh-CN" baseline="-25000" dirty="0" smtClean="0"/>
              <a:t>1</a:t>
            </a:r>
            <a:r>
              <a:rPr lang="zh-CN" altLang="en-US" baseline="-25000" dirty="0" smtClean="0"/>
              <a:t> </a:t>
            </a:r>
            <a:r>
              <a:rPr lang="zh-CN" altLang="zh-CN" dirty="0"/>
              <a:t>+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zh-CN" altLang="en-US" dirty="0" smtClean="0"/>
              <a:t>≠</a:t>
            </a:r>
            <a:r>
              <a:rPr lang="en-US" altLang="zh-CN" dirty="0" smtClean="0"/>
              <a:t>1</a:t>
            </a:r>
          </a:p>
          <a:p>
            <a:pPr lvl="2"/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uncorrelated.</a:t>
            </a:r>
          </a:p>
          <a:p>
            <a:pPr lvl="2"/>
            <a:r>
              <a:rPr lang="en-US" dirty="0" smtClean="0"/>
              <a:t>Sizes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different.</a:t>
            </a:r>
          </a:p>
          <a:p>
            <a:pPr lvl="1"/>
            <a:r>
              <a:rPr lang="en-US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II: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en-US" altLang="zh-CN" baseline="-25000" dirty="0" smtClean="0"/>
              <a:t>1</a:t>
            </a:r>
            <a:r>
              <a:rPr lang="zh-CN" altLang="en-US" dirty="0" smtClean="0"/>
              <a:t>≠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zh-CN" altLang="zh-CN" dirty="0" smtClean="0"/>
              <a:t>,</a:t>
            </a:r>
            <a:r>
              <a:rPr lang="el-GR" dirty="0" smtClean="0"/>
              <a:t> π</a:t>
            </a:r>
            <a:r>
              <a:rPr lang="en-US" altLang="zh-CN" baseline="-25000" dirty="0" smtClean="0"/>
              <a:t>1</a:t>
            </a:r>
            <a:r>
              <a:rPr lang="zh-CN" altLang="en-US" baseline="-25000" dirty="0" smtClean="0"/>
              <a:t> </a:t>
            </a:r>
            <a:r>
              <a:rPr lang="zh-CN" altLang="zh-CN" dirty="0"/>
              <a:t>+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en-US" altLang="zh-CN" baseline="-25000" dirty="0"/>
              <a:t> </a:t>
            </a:r>
            <a:r>
              <a:rPr lang="zh-CN" altLang="en-US" dirty="0" smtClean="0"/>
              <a:t>=</a:t>
            </a:r>
            <a:r>
              <a:rPr lang="en-US" altLang="zh-CN" dirty="0" smtClean="0"/>
              <a:t> 1</a:t>
            </a:r>
            <a:r>
              <a:rPr lang="zh-CN" altLang="en-US" dirty="0" smtClean="0"/>
              <a:t>  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correlated.</a:t>
            </a:r>
          </a:p>
          <a:p>
            <a:pPr lvl="2"/>
            <a:r>
              <a:rPr lang="en-US" dirty="0" smtClean="0"/>
              <a:t>Sizes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same.</a:t>
            </a:r>
          </a:p>
          <a:p>
            <a:pPr lvl="1"/>
            <a:r>
              <a:rPr lang="en-US" dirty="0" smtClean="0"/>
              <a:t>Case</a:t>
            </a:r>
            <a:r>
              <a:rPr lang="zh-CN" altLang="en-US" dirty="0"/>
              <a:t> </a:t>
            </a:r>
            <a:r>
              <a:rPr lang="en-US" altLang="zh-CN" dirty="0" smtClean="0"/>
              <a:t>III: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en-US" altLang="zh-CN" baseline="-25000" dirty="0" smtClean="0"/>
              <a:t>1</a:t>
            </a:r>
            <a:r>
              <a:rPr lang="zh-CN" altLang="en-US" dirty="0" smtClean="0"/>
              <a:t>≠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zh-CN" altLang="zh-CN" dirty="0" smtClean="0"/>
              <a:t>,</a:t>
            </a:r>
            <a:r>
              <a:rPr lang="el-GR" dirty="0" smtClean="0"/>
              <a:t> π</a:t>
            </a:r>
            <a:r>
              <a:rPr lang="en-US" altLang="zh-CN" baseline="-25000" dirty="0" smtClean="0"/>
              <a:t>1</a:t>
            </a:r>
            <a:r>
              <a:rPr lang="zh-CN" altLang="en-US" baseline="-25000" dirty="0" smtClean="0"/>
              <a:t> </a:t>
            </a:r>
            <a:r>
              <a:rPr lang="zh-CN" altLang="zh-CN" dirty="0" smtClean="0"/>
              <a:t>+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zh-CN" altLang="en-US" baseline="-25000" dirty="0" smtClean="0"/>
              <a:t> </a:t>
            </a:r>
            <a:r>
              <a:rPr lang="zh-CN" altLang="en-US" dirty="0" smtClean="0"/>
              <a:t>≠</a:t>
            </a:r>
            <a:r>
              <a:rPr lang="en-US" altLang="zh-CN" dirty="0" smtClean="0"/>
              <a:t>1</a:t>
            </a:r>
            <a:r>
              <a:rPr lang="zh-CN" altLang="en-US" dirty="0" smtClean="0"/>
              <a:t>  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correlated.</a:t>
            </a:r>
          </a:p>
          <a:p>
            <a:pPr lvl="2"/>
            <a:r>
              <a:rPr lang="en-US" dirty="0" smtClean="0"/>
              <a:t>Sizes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different.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675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dirty="0"/>
              <a:t>S</a:t>
            </a:r>
            <a:r>
              <a:rPr lang="en-US" altLang="zh-CN" dirty="0" smtClean="0"/>
              <a:t>ettings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 genes for effects of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primary variable and batch.</a:t>
            </a:r>
          </a:p>
          <a:p>
            <a:pPr lvl="1"/>
            <a:r>
              <a:rPr lang="en-US" altLang="zh-CN" dirty="0" smtClean="0"/>
              <a:t>Type 1: Gene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/>
              <a:t>s</a:t>
            </a:r>
            <a:r>
              <a:rPr lang="en-US" altLang="zh-CN" dirty="0" smtClean="0"/>
              <a:t>1: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Primary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noise</a:t>
            </a:r>
          </a:p>
          <a:p>
            <a:pPr lvl="1"/>
            <a:r>
              <a:rPr lang="en-US" altLang="zh-CN" dirty="0" smtClean="0"/>
              <a:t>Type 2: Gene</a:t>
            </a:r>
            <a:r>
              <a:rPr lang="zh-CN" altLang="en-US" dirty="0" smtClean="0"/>
              <a:t> </a:t>
            </a:r>
            <a:r>
              <a:rPr lang="en-US" altLang="zh-CN" dirty="0"/>
              <a:t>s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 s2: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Primary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noise</a:t>
            </a:r>
          </a:p>
          <a:p>
            <a:pPr lvl="1"/>
            <a:r>
              <a:rPr lang="en-US" altLang="zh-CN" dirty="0" smtClean="0"/>
              <a:t>Type 3: Gene</a:t>
            </a:r>
            <a:r>
              <a:rPr lang="zh-CN" altLang="en-US" dirty="0" smtClean="0"/>
              <a:t> </a:t>
            </a:r>
            <a:r>
              <a:rPr lang="en-US" altLang="zh-CN" dirty="0"/>
              <a:t>s</a:t>
            </a:r>
            <a:r>
              <a:rPr lang="en-US" altLang="zh-CN" dirty="0" smtClean="0"/>
              <a:t>2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/>
              <a:t>s</a:t>
            </a:r>
            <a:r>
              <a:rPr lang="en-US" altLang="zh-CN" dirty="0" smtClean="0"/>
              <a:t>3: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noise</a:t>
            </a:r>
          </a:p>
          <a:p>
            <a:pPr lvl="1"/>
            <a:r>
              <a:rPr lang="en-US" altLang="zh-CN" dirty="0" smtClean="0"/>
              <a:t>Type 4: Gene</a:t>
            </a:r>
            <a:r>
              <a:rPr lang="zh-CN" altLang="en-US" dirty="0" smtClean="0"/>
              <a:t> </a:t>
            </a:r>
            <a:r>
              <a:rPr lang="en-US" altLang="zh-CN" dirty="0"/>
              <a:t>s</a:t>
            </a:r>
            <a:r>
              <a:rPr lang="en-US" altLang="zh-CN" dirty="0" smtClean="0"/>
              <a:t>3</a:t>
            </a:r>
            <a:r>
              <a:rPr lang="zh-CN" altLang="en-US" dirty="0" smtClean="0"/>
              <a:t> </a:t>
            </a:r>
            <a:r>
              <a:rPr lang="en-US" altLang="zh-CN" dirty="0" smtClean="0"/>
              <a:t>+ 1–</a:t>
            </a:r>
            <a:r>
              <a:rPr lang="zh-CN" altLang="en-US" dirty="0" smtClean="0"/>
              <a:t> </a:t>
            </a:r>
            <a:r>
              <a:rPr lang="en-US" altLang="zh-CN" dirty="0"/>
              <a:t>s</a:t>
            </a:r>
            <a:r>
              <a:rPr lang="en-US" altLang="zh-CN" dirty="0" smtClean="0"/>
              <a:t>4: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noise</a:t>
            </a:r>
            <a:r>
              <a:rPr lang="zh-CN" altLang="en-US" dirty="0" smtClean="0"/>
              <a:t> 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The size of four types (t1,</a:t>
            </a:r>
            <a:r>
              <a:rPr lang="zh-CN" altLang="en-US" dirty="0" smtClean="0"/>
              <a:t> </a:t>
            </a:r>
            <a:r>
              <a:rPr lang="en-US" altLang="zh-CN" dirty="0" smtClean="0"/>
              <a:t>t2</a:t>
            </a:r>
            <a:r>
              <a:rPr lang="zh-CN" altLang="en-US" dirty="0" smtClean="0"/>
              <a:t>,</a:t>
            </a:r>
            <a:r>
              <a:rPr lang="en-US" altLang="zh-CN" dirty="0" smtClean="0"/>
              <a:t>t3,</a:t>
            </a:r>
            <a:r>
              <a:rPr lang="zh-CN" altLang="en-US" dirty="0" smtClean="0"/>
              <a:t> </a:t>
            </a:r>
            <a:r>
              <a:rPr lang="en-US" altLang="zh-CN" dirty="0" smtClean="0"/>
              <a:t>t4)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(20,</a:t>
            </a:r>
            <a:r>
              <a:rPr lang="en-US" altLang="zh-CN" dirty="0"/>
              <a:t> </a:t>
            </a:r>
            <a:r>
              <a:rPr lang="en-US" altLang="zh-CN" dirty="0" smtClean="0"/>
              <a:t>20,</a:t>
            </a:r>
            <a:r>
              <a:rPr lang="zh-CN" altLang="en-US" dirty="0" smtClean="0"/>
              <a:t> </a:t>
            </a:r>
            <a:r>
              <a:rPr lang="en-US" altLang="zh-CN" dirty="0"/>
              <a:t>2</a:t>
            </a:r>
            <a:r>
              <a:rPr lang="en-US" altLang="zh-CN" dirty="0" smtClean="0"/>
              <a:t>0,</a:t>
            </a:r>
            <a:r>
              <a:rPr lang="zh-CN" altLang="en-US" dirty="0" smtClean="0"/>
              <a:t> </a:t>
            </a:r>
            <a:r>
              <a:rPr lang="en-US" altLang="zh-CN" dirty="0"/>
              <a:t>4</a:t>
            </a:r>
            <a:r>
              <a:rPr lang="en-US" altLang="zh-CN" dirty="0" smtClean="0"/>
              <a:t>0)</a:t>
            </a:r>
          </a:p>
          <a:p>
            <a:pPr lvl="2"/>
            <a:r>
              <a:rPr lang="zh-CN" altLang="zh-CN" dirty="0" smtClean="0"/>
              <a:t>4</a:t>
            </a:r>
            <a:r>
              <a:rPr lang="en-US" altLang="zh-CN" dirty="0" smtClean="0"/>
              <a:t>0%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affected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variable.</a:t>
            </a:r>
          </a:p>
          <a:p>
            <a:pPr lvl="2"/>
            <a:r>
              <a:rPr lang="en-US" altLang="zh-CN" dirty="0"/>
              <a:t>40% genes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/>
              <a:t>a</a:t>
            </a:r>
            <a:r>
              <a:rPr lang="en-US" altLang="zh-CN" dirty="0" smtClean="0"/>
              <a:t>ffected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batch.</a:t>
            </a:r>
          </a:p>
          <a:p>
            <a:pPr lvl="2"/>
            <a:r>
              <a:rPr lang="en-US" altLang="zh-CN" dirty="0" smtClean="0"/>
              <a:t>20%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/>
              <a:t>a</a:t>
            </a:r>
            <a:r>
              <a:rPr lang="en-US" altLang="zh-CN" dirty="0" smtClean="0"/>
              <a:t>ffected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both</a:t>
            </a:r>
            <a:r>
              <a:rPr lang="zh-CN" altLang="zh-CN" dirty="0"/>
              <a:t> </a:t>
            </a:r>
            <a:r>
              <a:rPr lang="en-US" altLang="zh-CN" dirty="0" smtClean="0"/>
              <a:t>primary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batch.</a:t>
            </a:r>
          </a:p>
          <a:p>
            <a:pPr lvl="2"/>
            <a:r>
              <a:rPr lang="en-US" altLang="zh-CN" dirty="0"/>
              <a:t>40% genes are random noise.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410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5253</TotalTime>
  <Words>1542</Words>
  <Application>Microsoft Macintosh PowerPoint</Application>
  <PresentationFormat>On-screen Show (4:3)</PresentationFormat>
  <Paragraphs>227</Paragraphs>
  <Slides>44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Angle Analysis for SVA</vt:lpstr>
      <vt:lpstr>Review of Surrogate Variable Analysis</vt:lpstr>
      <vt:lpstr>Review of Surrogate Variable Analysis</vt:lpstr>
      <vt:lpstr>Review of Surrogate Variable Analysis</vt:lpstr>
      <vt:lpstr>Review of Surrogate Variable Analysis</vt:lpstr>
      <vt:lpstr>Review of Surrogate Variable Analysis</vt:lpstr>
      <vt:lpstr>Design of Simulation</vt:lpstr>
      <vt:lpstr>Design of Simulation</vt:lpstr>
      <vt:lpstr>Design of Simulation</vt:lpstr>
      <vt:lpstr>Location and Scale Batch Effect Model</vt:lpstr>
      <vt:lpstr>Design of Simulation</vt:lpstr>
      <vt:lpstr>Summary of Simulation:  Additive Batch Effect</vt:lpstr>
      <vt:lpstr>Summary of Simulation: Multiplicative Batch Effect</vt:lpstr>
      <vt:lpstr>Angle Analysis: Y vs BV</vt:lpstr>
      <vt:lpstr>Angle Analysis: Y vs BV</vt:lpstr>
      <vt:lpstr>Angle Analysis: SVA vs BV</vt:lpstr>
      <vt:lpstr>Comment: SVA vs BV</vt:lpstr>
      <vt:lpstr>Angle Analysis: PC1 vs BV</vt:lpstr>
      <vt:lpstr>Angle Analysis: PC1 vs BV (no noise In theory)</vt:lpstr>
      <vt:lpstr>Angle Analysis: PC1 vs BV(simulation) </vt:lpstr>
      <vt:lpstr>Comments: PC1 vs  BV</vt:lpstr>
      <vt:lpstr>Angle Analysis: SV and PC1</vt:lpstr>
      <vt:lpstr>Angle Analysis: SV and PC1</vt:lpstr>
      <vt:lpstr>Comparing SV and PC1</vt:lpstr>
      <vt:lpstr>Angle Analysis: PC1 and X</vt:lpstr>
      <vt:lpstr>Angle Analysis: PC1 vs X (Without Noise In Theory)</vt:lpstr>
      <vt:lpstr>Angle Analysis: PC1 vs X (Without Noise In Theory)</vt:lpstr>
      <vt:lpstr>Angle Analysis: PC1 vs X (In Simulation)</vt:lpstr>
      <vt:lpstr>Comment: PC1 vs X</vt:lpstr>
      <vt:lpstr>More details</vt:lpstr>
      <vt:lpstr>Eg1. π1 = 0.1,  π2 = 0.9 </vt:lpstr>
      <vt:lpstr>Eg1. π1 = 0.1,  π2 = 0.9 </vt:lpstr>
      <vt:lpstr>Eg1. π1 = 0.1,  π2 = 0.9 </vt:lpstr>
      <vt:lpstr>Eg2. π1 = 0.5,  π2 = 0.5 </vt:lpstr>
      <vt:lpstr>Eg2. π1 = 0.5,  π2 = 0.5 </vt:lpstr>
      <vt:lpstr>Eg2. π1 = 0.5,  π2 = 0.5 </vt:lpstr>
      <vt:lpstr>Eg3. π1 = 0.9,  π2 = 0.1</vt:lpstr>
      <vt:lpstr>Eg3. π1 = 0.9,  π2 = 0.1 </vt:lpstr>
      <vt:lpstr>Eg3. π1 = 0.9,  π2 = 0.1 </vt:lpstr>
      <vt:lpstr>Summary</vt:lpstr>
      <vt:lpstr>Summary</vt:lpstr>
      <vt:lpstr>Summary</vt:lpstr>
      <vt:lpstr>Local False Discovery Rate</vt:lpstr>
      <vt:lpstr>Local False Discovery Rate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Angle Analysis for SVA</dc:title>
  <dc:creator>Meilei Jiang</dc:creator>
  <cp:lastModifiedBy>Meilei Jiang</cp:lastModifiedBy>
  <cp:revision>46</cp:revision>
  <dcterms:created xsi:type="dcterms:W3CDTF">2015-09-30T03:10:22Z</dcterms:created>
  <dcterms:modified xsi:type="dcterms:W3CDTF">2015-11-11T22:11:49Z</dcterms:modified>
</cp:coreProperties>
</file>